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23"/>
  </p:notesMasterIdLst>
  <p:handoutMasterIdLst>
    <p:handoutMasterId r:id="rId24"/>
  </p:handoutMasterIdLst>
  <p:sldIdLst>
    <p:sldId id="290" r:id="rId6"/>
    <p:sldId id="2562" r:id="rId7"/>
    <p:sldId id="2563" r:id="rId8"/>
    <p:sldId id="2564" r:id="rId9"/>
    <p:sldId id="2565" r:id="rId10"/>
    <p:sldId id="2571" r:id="rId11"/>
    <p:sldId id="2574" r:id="rId12"/>
    <p:sldId id="2572" r:id="rId13"/>
    <p:sldId id="2573" r:id="rId14"/>
    <p:sldId id="2566" r:id="rId15"/>
    <p:sldId id="2567" r:id="rId16"/>
    <p:sldId id="2568" r:id="rId17"/>
    <p:sldId id="2569" r:id="rId18"/>
    <p:sldId id="2570" r:id="rId19"/>
    <p:sldId id="355" r:id="rId20"/>
    <p:sldId id="353" r:id="rId21"/>
    <p:sldId id="287" r:id="rId22"/>
  </p:sldIdLst>
  <p:sldSz cx="12192000" cy="6858000"/>
  <p:notesSz cx="4686300" cy="86868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A7CA6C-9D89-E019-C5F2-B8DC86C1157A}" name="Chris Connick" initials="CC" userId="915a9c9059a7767e" providerId="Windows Live"/>
  <p188:author id="{A4CD0D8B-5974-8F4D-200B-C1E0425DB6F5}" name="Jody Measures" initials="JM" userId="S::jody.measures@miramar-group.co.uk::298b9f18-a9bf-4b00-ade8-73d8e607d5da" providerId="AD"/>
  <p188:author id="{D26725A0-8915-B717-0B3D-BF2CF1F444BA}" name="Martin, Etienne" initials="ME" userId="S::Etienne.Martin@infineum.com::b50bbe0a-ef8a-4dca-b3a8-41a27bdfbd98" providerId="AD"/>
  <p188:author id="{245902BC-8FA1-ADF7-9E1B-A370CF8FCA50}" name="Ward, Annie" initials="WA" userId="S::Annie.Ward@Infineum.com::a0f010bf-3d0c-46c9-9e63-5d604c1d9ad5" providerId="AD"/>
  <p188:author id="{0AC8FDE3-11DD-2DA5-C86E-D8B91CB29011}" name="Ong, Eugene" initials="OE" userId="S::Eugene.Ong@Infineum.com::31e1f14e-b3ac-415e-ab75-d69e959a3eb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BFE0"/>
    <a:srgbClr val="054059"/>
    <a:srgbClr val="DAF2F9"/>
    <a:srgbClr val="033E59"/>
    <a:srgbClr val="136AB1"/>
    <a:srgbClr val="001236"/>
    <a:srgbClr val="173C5D"/>
    <a:srgbClr val="0027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129" autoAdjust="0"/>
    <p:restoredTop sz="84024" autoAdjust="0"/>
  </p:normalViewPr>
  <p:slideViewPr>
    <p:cSldViewPr snapToGrid="0">
      <p:cViewPr>
        <p:scale>
          <a:sx n="50" d="100"/>
          <a:sy n="50" d="100"/>
        </p:scale>
        <p:origin x="96" y="176"/>
      </p:cViewPr>
      <p:guideLst/>
    </p:cSldViewPr>
  </p:slideViewPr>
  <p:notesTextViewPr>
    <p:cViewPr>
      <p:scale>
        <a:sx n="300" d="100"/>
        <a:sy n="300" d="100"/>
      </p:scale>
      <p:origin x="0" y="0"/>
    </p:cViewPr>
  </p:notesTextViewPr>
  <p:notesViewPr>
    <p:cSldViewPr snapToGrid="0">
      <p:cViewPr>
        <p:scale>
          <a:sx n="1" d="2"/>
          <a:sy n="1" d="2"/>
        </p:scale>
        <p:origin x="3052" y="-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030730" cy="435849"/>
          </a:xfrm>
          <a:prstGeom prst="rect">
            <a:avLst/>
          </a:prstGeom>
        </p:spPr>
        <p:txBody>
          <a:bodyPr vert="horz" lIns="73330" tIns="36665" rIns="73330" bIns="36665" rtlCol="0"/>
          <a:lstStyle>
            <a:lvl1pPr algn="l">
              <a:defRPr sz="900"/>
            </a:lvl1pPr>
          </a:lstStyle>
          <a:p>
            <a:endParaRPr lang="en-GB"/>
          </a:p>
        </p:txBody>
      </p:sp>
      <p:sp>
        <p:nvSpPr>
          <p:cNvPr id="3" name="Date Placeholder 2"/>
          <p:cNvSpPr>
            <a:spLocks noGrp="1"/>
          </p:cNvSpPr>
          <p:nvPr>
            <p:ph type="dt" sz="quarter" idx="1"/>
          </p:nvPr>
        </p:nvSpPr>
        <p:spPr>
          <a:xfrm>
            <a:off x="2654487" y="1"/>
            <a:ext cx="2030730" cy="435849"/>
          </a:xfrm>
          <a:prstGeom prst="rect">
            <a:avLst/>
          </a:prstGeom>
        </p:spPr>
        <p:txBody>
          <a:bodyPr vert="horz" lIns="73330" tIns="36665" rIns="73330" bIns="36665" rtlCol="0"/>
          <a:lstStyle>
            <a:lvl1pPr algn="r">
              <a:defRPr sz="900"/>
            </a:lvl1pPr>
          </a:lstStyle>
          <a:p>
            <a:fld id="{674CB1F8-1D41-4B36-BAB0-57570EFD6FF0}" type="datetimeFigureOut">
              <a:rPr lang="en-GB" smtClean="0"/>
              <a:t>28/11/2025</a:t>
            </a:fld>
            <a:endParaRPr lang="en-GB"/>
          </a:p>
        </p:txBody>
      </p:sp>
      <p:sp>
        <p:nvSpPr>
          <p:cNvPr id="4" name="Footer Placeholder 3"/>
          <p:cNvSpPr>
            <a:spLocks noGrp="1"/>
          </p:cNvSpPr>
          <p:nvPr>
            <p:ph type="ftr" sz="quarter" idx="2"/>
          </p:nvPr>
        </p:nvSpPr>
        <p:spPr>
          <a:xfrm>
            <a:off x="2" y="8250953"/>
            <a:ext cx="2030730" cy="435848"/>
          </a:xfrm>
          <a:prstGeom prst="rect">
            <a:avLst/>
          </a:prstGeom>
        </p:spPr>
        <p:txBody>
          <a:bodyPr vert="horz" lIns="73330" tIns="36665" rIns="73330" bIns="36665" rtlCol="0" anchor="b"/>
          <a:lstStyle>
            <a:lvl1pPr algn="l">
              <a:defRPr sz="900"/>
            </a:lvl1pPr>
          </a:lstStyle>
          <a:p>
            <a:endParaRPr lang="en-GB"/>
          </a:p>
        </p:txBody>
      </p:sp>
      <p:sp>
        <p:nvSpPr>
          <p:cNvPr id="5" name="Slide Number Placeholder 4"/>
          <p:cNvSpPr>
            <a:spLocks noGrp="1"/>
          </p:cNvSpPr>
          <p:nvPr>
            <p:ph type="sldNum" sz="quarter" idx="3"/>
          </p:nvPr>
        </p:nvSpPr>
        <p:spPr>
          <a:xfrm>
            <a:off x="2654487" y="8250953"/>
            <a:ext cx="2030730" cy="435848"/>
          </a:xfrm>
          <a:prstGeom prst="rect">
            <a:avLst/>
          </a:prstGeom>
        </p:spPr>
        <p:txBody>
          <a:bodyPr vert="horz" lIns="73330" tIns="36665" rIns="73330" bIns="36665" rtlCol="0" anchor="b"/>
          <a:lstStyle>
            <a:lvl1pPr algn="r">
              <a:defRPr sz="900"/>
            </a:lvl1pPr>
          </a:lstStyle>
          <a:p>
            <a:fld id="{7848AFDC-F100-45EF-8A1E-B9AC408731AD}" type="slidenum">
              <a:rPr lang="en-GB" smtClean="0"/>
              <a:t>‹#›</a:t>
            </a:fld>
            <a:endParaRPr lang="en-GB"/>
          </a:p>
        </p:txBody>
      </p:sp>
    </p:spTree>
    <p:extLst>
      <p:ext uri="{BB962C8B-B14F-4D97-AF65-F5344CB8AC3E}">
        <p14:creationId xmlns:p14="http://schemas.microsoft.com/office/powerpoint/2010/main" val="305940690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736" userDrawn="1">
          <p15:clr>
            <a:srgbClr val="F26B43"/>
          </p15:clr>
        </p15:guide>
        <p15:guide id="2" pos="1476"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030730" cy="435849"/>
          </a:xfrm>
          <a:prstGeom prst="rect">
            <a:avLst/>
          </a:prstGeom>
        </p:spPr>
        <p:txBody>
          <a:bodyPr vert="horz" lIns="73330" tIns="36665" rIns="73330" bIns="36665" rtlCol="0"/>
          <a:lstStyle>
            <a:lvl1pPr algn="l">
              <a:defRPr sz="900"/>
            </a:lvl1pPr>
          </a:lstStyle>
          <a:p>
            <a:endParaRPr lang="en-GB"/>
          </a:p>
        </p:txBody>
      </p:sp>
      <p:sp>
        <p:nvSpPr>
          <p:cNvPr id="3" name="Date Placeholder 2"/>
          <p:cNvSpPr>
            <a:spLocks noGrp="1"/>
          </p:cNvSpPr>
          <p:nvPr>
            <p:ph type="dt" idx="1"/>
          </p:nvPr>
        </p:nvSpPr>
        <p:spPr>
          <a:xfrm>
            <a:off x="2654487" y="1"/>
            <a:ext cx="2030730" cy="435849"/>
          </a:xfrm>
          <a:prstGeom prst="rect">
            <a:avLst/>
          </a:prstGeom>
        </p:spPr>
        <p:txBody>
          <a:bodyPr vert="horz" lIns="73330" tIns="36665" rIns="73330" bIns="36665" rtlCol="0"/>
          <a:lstStyle>
            <a:lvl1pPr algn="r">
              <a:defRPr sz="900"/>
            </a:lvl1pPr>
          </a:lstStyle>
          <a:p>
            <a:fld id="{8EDCF1B0-CD85-48E3-81C8-1EB1DA49B019}" type="datetimeFigureOut">
              <a:rPr lang="en-GB" smtClean="0"/>
              <a:t>28/11/2025</a:t>
            </a:fld>
            <a:endParaRPr lang="en-GB"/>
          </a:p>
        </p:txBody>
      </p:sp>
      <p:sp>
        <p:nvSpPr>
          <p:cNvPr id="4" name="Slide Image Placeholder 3"/>
          <p:cNvSpPr>
            <a:spLocks noGrp="1" noRot="1" noChangeAspect="1"/>
          </p:cNvSpPr>
          <p:nvPr>
            <p:ph type="sldImg" idx="2"/>
          </p:nvPr>
        </p:nvSpPr>
        <p:spPr>
          <a:xfrm>
            <a:off x="-261938" y="1084263"/>
            <a:ext cx="5210176" cy="2932112"/>
          </a:xfrm>
          <a:prstGeom prst="rect">
            <a:avLst/>
          </a:prstGeom>
          <a:noFill/>
          <a:ln w="12700">
            <a:solidFill>
              <a:prstClr val="black"/>
            </a:solidFill>
          </a:ln>
        </p:spPr>
        <p:txBody>
          <a:bodyPr vert="horz" lIns="73330" tIns="36665" rIns="73330" bIns="36665" rtlCol="0" anchor="ctr"/>
          <a:lstStyle/>
          <a:p>
            <a:endParaRPr lang="en-GB"/>
          </a:p>
        </p:txBody>
      </p:sp>
      <p:sp>
        <p:nvSpPr>
          <p:cNvPr id="5" name="Notes Placeholder 4"/>
          <p:cNvSpPr>
            <a:spLocks noGrp="1"/>
          </p:cNvSpPr>
          <p:nvPr>
            <p:ph type="body" sz="quarter" idx="3"/>
          </p:nvPr>
        </p:nvSpPr>
        <p:spPr>
          <a:xfrm>
            <a:off x="468631" y="4180523"/>
            <a:ext cx="3749040" cy="3420428"/>
          </a:xfrm>
          <a:prstGeom prst="rect">
            <a:avLst/>
          </a:prstGeom>
        </p:spPr>
        <p:txBody>
          <a:bodyPr vert="horz" lIns="73330" tIns="36665" rIns="73330" bIns="3666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8250953"/>
            <a:ext cx="2030730" cy="435848"/>
          </a:xfrm>
          <a:prstGeom prst="rect">
            <a:avLst/>
          </a:prstGeom>
        </p:spPr>
        <p:txBody>
          <a:bodyPr vert="horz" lIns="73330" tIns="36665" rIns="73330" bIns="36665" rtlCol="0" anchor="b"/>
          <a:lstStyle>
            <a:lvl1pPr algn="l">
              <a:defRPr sz="900"/>
            </a:lvl1pPr>
          </a:lstStyle>
          <a:p>
            <a:endParaRPr lang="en-GB"/>
          </a:p>
        </p:txBody>
      </p:sp>
      <p:sp>
        <p:nvSpPr>
          <p:cNvPr id="7" name="Slide Number Placeholder 6"/>
          <p:cNvSpPr>
            <a:spLocks noGrp="1"/>
          </p:cNvSpPr>
          <p:nvPr>
            <p:ph type="sldNum" sz="quarter" idx="5"/>
          </p:nvPr>
        </p:nvSpPr>
        <p:spPr>
          <a:xfrm>
            <a:off x="2654487" y="8250953"/>
            <a:ext cx="2030730" cy="435848"/>
          </a:xfrm>
          <a:prstGeom prst="rect">
            <a:avLst/>
          </a:prstGeom>
        </p:spPr>
        <p:txBody>
          <a:bodyPr vert="horz" lIns="73330" tIns="36665" rIns="73330" bIns="36665" rtlCol="0" anchor="b"/>
          <a:lstStyle>
            <a:lvl1pPr algn="r">
              <a:defRPr sz="900"/>
            </a:lvl1pPr>
          </a:lstStyle>
          <a:p>
            <a:fld id="{00DB72A7-5840-4B1F-96E0-C77B7C4DE18B}" type="slidenum">
              <a:rPr lang="en-GB" smtClean="0"/>
              <a:t>‹#›</a:t>
            </a:fld>
            <a:endParaRPr lang="en-GB"/>
          </a:p>
        </p:txBody>
      </p:sp>
    </p:spTree>
    <p:extLst>
      <p:ext uri="{BB962C8B-B14F-4D97-AF65-F5344CB8AC3E}">
        <p14:creationId xmlns:p14="http://schemas.microsoft.com/office/powerpoint/2010/main" val="782100458"/>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3F3797-7CC2-485C-9F22-7882A83FEF1C}" type="slidenum">
              <a:rPr kumimoji="0" lang="en-GB" sz="9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10651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https://infineum-my.sharepoint.com/personal/tariro_kamhoti_infineum_com/_layouts/15/Doc.aspx?sourcedoc=%7B7A11CCA5-60A6-4B75-9E07-BCF7AAC05638%7D&amp;file=Keelvar%20Product%20training%20and%20resources%20manual.docx&amp;action=default&amp;mobileredirect=true
Introduction to Keelvar eSourcing, Key Features of Keelvar, Platform Navigation and Access, User Accounts and Team Member Roles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FF46E-6B43-41F9-9272-B566D03A251C}" type="slidenum">
              <a:rPr kumimoji="0" lang="en-US" sz="9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9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768062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https://infineum-my.sharepoint.com/personal/tariro_kamhoti_infineum_com/_layouts/15/Doc.aspx?sourcedoc=%7B7A11CCA5-60A6-4B75-9E07-BCF7AAC05638%7D&amp;file=Keelvar%20Product%20training%20and%20resources%20manual.docx&amp;action=default&amp;mobileredirect=true
Keelvar eSourcing is a cloud-based software platform designed to streamline and optimize procurement and sourcing processes. It leverages artificial intelligence to automate complex sourcing events, enabling organizations to manage RFIs, RFQs, RFPs, and auctions efficiently. The platform is particularly known for its intelligent automation capabilities, which reduce manual effort and improve decision-making. By supporting advanced bidding formats and scenario analysis, Keelvar empowers procurement teams to evaluate supplier offers based on multiple criteria such as cost, quality, delivery, and sustainability.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FF46E-6B43-41F9-9272-B566D03A251C}" type="slidenum">
              <a:rPr kumimoji="0" lang="en-US" sz="9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9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649771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https://infineum-my.sharepoint.com/personal/tariro_kamhoti_infineum_com/_layouts/15/Doc.aspx?sourcedoc=%7B7A11CCA5-60A6-4B75-9E07-BCF7AAC05638%7D&amp;file=Keelvar%20Product%20training%20and%20resources%20manual.docx&amp;action=default&amp;mobileredirect=true
Keelvar offers a suite of powerful features tailored for modern sourcing needs. These include sourcing optimization tools that support multi-attribute bidding, lotting, and scenario analysis. Automation Bots are available to handle repetitive tasks like RFQ creation, supplier communication, and bid analysis, ensuring consistency and speed. The platform also provides robust event management capabilities, allowing users to create and manage RFIs, RFQs, RFPs, and auctions using standardized templates and workflows. Supplier collaboration is enhanced through a user-friendly interface and real-time feedback mechanisms. Additionally, built-in analytics and reporting tools help procurement teams make data-driven decisions by comparing scenarios and generating actionable insights.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FF46E-6B43-41F9-9272-B566D03A251C}" type="slidenum">
              <a:rPr kumimoji="0" lang="en-US" sz="9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9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706700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https://infineum-my.sharepoint.com/personal/tariro_kamhoti_infineum_com/_layouts/15/Doc.aspx?sourcedoc=%7B7A11CCA5-60A6-4B75-9E07-BCF7AAC05638%7D&amp;file=Keelvar%20Product%20training%20and%20resources%20manual.docx&amp;action=default&amp;mobileredirect=true
Accessing Keelvar begins with registration, which is managed by the organization admin or COE Analytics Advisor. Users receive an invitation email post-onboarding, and should check spam or junk folders if the email is not found. Whitelisting the Keelvar domain or escalating to IT may be necessary. Logging in is typically done via Single Sign-On (SSO) at https://app.keelvar.com, which is recommended for Infineum colleagues. Alternatively, users can log in manually at https://my.keelvar.app using their email and password. Password changes are managed through Account Settings, with requirements including a minimum of 10 characters, uppercase and lowercase letters, a number, and a special character. For login issues, users should contact their IT team or Keelvar Support.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FF46E-6B43-41F9-9272-B566D03A251C}" type="slidenum">
              <a:rPr kumimoji="0" lang="en-US" sz="9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9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417779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https://infineum-my.sharepoint.com/personal/tariro_kamhoti_infineum_com/_layouts/15/Doc.aspx?sourcedoc=%7B7A11CCA5-60A6-4B75-9E07-BCF7AAC05638%7D&amp;file=Keelvar%20Product%20training%20and%20resources%20manual.docx&amp;action=default&amp;mobileredirect=true
Keelvar defines permissions at both the organization and event levels. Organization-level roles include Owner, Standard User, and Restricted User. Owners have full access and can manage users and events. Standard Users can create and manage their own events, while Restricted Users can only access events they are assigned to. Event-level roles include Admin, Editor, Viewer, and No Access. Admins have full control over event settings and team management. Editors can modify event content, Viewers have read-only access, and users with No Access cannot view the event. These roles ensure appropriate access control and collaboration within sourcing events.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FF46E-6B43-41F9-9272-B566D03A251C}" type="slidenum">
              <a:rPr kumimoji="0" lang="en-US" sz="9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982254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https://infineum-my.sharepoint.com/personal/tariro_kamhoti_infineum_com/_layouts/15/Doc.aspx?sourcedoc=%7B7A11CCA5-60A6-4B75-9E07-BCF7AAC05638%7D&amp;file=Keelvar%20Product%20training%20and%20resources%20manual.docx&amp;action=default&amp;mobileredirect=true
Overview of Keelvarsity, Navigating Keelvarsity, Course Catalog and Certifications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FF46E-6B43-41F9-9272-B566D03A251C}" type="slidenum">
              <a:rPr kumimoji="0" lang="en-US" sz="9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083356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https://infineum-my.sharepoint.com/personal/tariro_kamhoti_infineum_com/_layouts/15/Doc.aspx?sourcedoc=%7B7A11CCA5-60A6-4B75-9E07-BCF7AAC05638%7D&amp;file=Keelvar%20Product%20training%20and%20resources%20manual.docx&amp;action=default&amp;mobileredirect=true
Keelvarsity is Keelvar’s self-service online learning management system designed to support both customers and staff in maximizing their use of the platform. It offers self-paced training content that is regularly updated with new materials, including monthly webinars, feature spotlight courses, and specialized certifications. The platform encourages users to become Keelvar experts by providing comprehensive and convenient learning paths. Users who have not received access should contact their organization admin or Keelvar Support to be invited to join and self-enroll in courses from the catalog.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FF46E-6B43-41F9-9272-B566D03A251C}" type="slidenum">
              <a:rPr kumimoji="0" lang="en-US" sz="9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934453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https://infineum-my.sharepoint.com/personal/tariro_kamhoti_infineum_com/_layouts/15/Doc.aspx?sourcedoc=%7B7A11CCA5-60A6-4B75-9E07-BCF7AAC05638%7D&amp;file=Keelvar%20Product%20training%20and%20resources%20manual.docx&amp;action=default&amp;mobileredirect=true
Keelvarsity’s interface is designed for ease of use. The main navigation menu is accessed via the top-left corner of any page by clicking the three-line icon. The learner dashboard serves as the default landing page, displaying enrolled and highlighted courses with the ability to scroll through the course catalog. The 'My Learning' section provides a comprehensive list of all courses a user has enrolled in or completed. The course catalog is tailored to user roles, with different offerings for Keelvar Partners, Academic Programs, and Pre-Sales Prospects. It includes certifications, product-specific courses, feature spotlights, webinars, and live instructor-led training sessions.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FF46E-6B43-41F9-9272-B566D03A251C}" type="slidenum">
              <a:rPr kumimoji="0" lang="en-US" sz="9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576513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https://infineum-my.sharepoint.com/personal/tariro_kamhoti_infineum_com/_layouts/15/Doc.aspx?sourcedoc=%7B7A11CCA5-60A6-4B75-9E07-BCF7AAC05638%7D&amp;file=Keelvar%20Product%20training%20and%20resources%20manual.docx&amp;action=default&amp;mobileredirect=true
Keelvarsity offers a structured catalog of courses segmented by product and user role. The Sourcing Optimizer catalog includes Essentials (90 minutes), Professional (60 minutes), and Expert (90 minutes) certifications. Autonomous Sourcing features Bot Architect and Advanced Bot Architect certifications, focusing on bot creation and advanced configuration. Specialized certifications include Scenarios Expert and E-Auctions Specialist. Additional catalog sections cover Rate Manager, Feature Spotlights, and Partner integrations. Webinars and Keelvarsity Live sessions provide interactive and recorded training led by the Customer Success, Professional Services, and Product teams. Each certification path concludes with an exam, and users are encouraged to share achievements on LinkedIn.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FF46E-6B43-41F9-9272-B566D03A251C}" type="slidenum">
              <a:rPr kumimoji="0" lang="en-US" sz="9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9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7419052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hyperlink" Target="https://infineum.sharepoint.com/sites/IQMS/Shared%20Documents/Forms/AllItems.aspx?FolderCTID=0x012000340D1A3439EAC346A9482E470B63A2E9&amp;View=%7bDC88BF2B-79F4-4CCB-8B7A-CD0EB6BBB92D%7d&amp;viewid=f0860f80-72d0-4e4c-a573-aceb02049510&amp;id=/sites/IQMS/Shared%20Documents/Infineum%20Quality%20Procedures%20(IQP)%20Library/IQP1.x%20New%20Product%20Development%20(NPD)" TargetMode="External"/><Relationship Id="rId3" Type="http://schemas.openxmlformats.org/officeDocument/2006/relationships/hyperlink" Target="https://brandfolder.com/infineum" TargetMode="External"/><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hyperlink" Target="https://infinet.infineum.com/functions/ceo/law/law-briefing-notes/" TargetMode="External"/><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hyperlink" Target="https://brandfolder.com/infineum"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hyperlink" Target="https://brandfolder.com/infineum" TargetMode="Externa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brandfolder.com/infineum" TargetMode="External"/><Relationship Id="rId2" Type="http://schemas.openxmlformats.org/officeDocument/2006/relationships/image" Target="../media/image15.jp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E660063-CBCE-B267-BD96-E8CF863DA3BA}"/>
              </a:ext>
            </a:extLst>
          </p:cNvPr>
          <p:cNvSpPr/>
          <p:nvPr userDrawn="1"/>
        </p:nvSpPr>
        <p:spPr>
          <a:xfrm>
            <a:off x="3600450" y="6406819"/>
            <a:ext cx="5445124" cy="333706"/>
          </a:xfrm>
          <a:prstGeom prst="rect">
            <a:avLst/>
          </a:prstGeom>
          <a:solidFill>
            <a:schemeClr val="dk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959999" y="2904993"/>
            <a:ext cx="6887797" cy="1694845"/>
          </a:xfrm>
        </p:spPr>
        <p:txBody>
          <a:bodyPr lIns="0" tIns="0" rIns="0" bIns="0" anchor="t" anchorCtr="0">
            <a:noAutofit/>
          </a:bodyPr>
          <a:lstStyle>
            <a:lvl1pPr algn="l">
              <a:defRPr sz="6400" cap="none" baseline="0">
                <a:solidFill>
                  <a:schemeClr val="bg1"/>
                </a:solidFill>
              </a:defRPr>
            </a:lvl1pPr>
          </a:lstStyle>
          <a:p>
            <a:r>
              <a:rPr lang="en-GB" dirty="0"/>
              <a:t>Presentation title to go here</a:t>
            </a:r>
          </a:p>
        </p:txBody>
      </p:sp>
      <p:pic>
        <p:nvPicPr>
          <p:cNvPr id="9" name="Picture 8" descr="A white and blue logo&#10;&#10;Description automatically generated">
            <a:extLst>
              <a:ext uri="{FF2B5EF4-FFF2-40B4-BE49-F238E27FC236}">
                <a16:creationId xmlns:a16="http://schemas.microsoft.com/office/drawing/2014/main" id="{395862B5-CF18-1234-5D5A-F07E9C4234EC}"/>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0000" y="794148"/>
            <a:ext cx="1913595" cy="574755"/>
          </a:xfrm>
          <a:prstGeom prst="rect">
            <a:avLst/>
          </a:prstGeom>
        </p:spPr>
      </p:pic>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Text Placeholder 15">
            <a:extLst>
              <a:ext uri="{FF2B5EF4-FFF2-40B4-BE49-F238E27FC236}">
                <a16:creationId xmlns:a16="http://schemas.microsoft.com/office/drawing/2014/main" id="{93229C13-614A-EBE4-E619-A2B4045DDAB7}"/>
              </a:ext>
            </a:extLst>
          </p:cNvPr>
          <p:cNvSpPr>
            <a:spLocks noGrp="1"/>
          </p:cNvSpPr>
          <p:nvPr>
            <p:ph type="body" sz="quarter" idx="10" hasCustomPrompt="1"/>
          </p:nvPr>
        </p:nvSpPr>
        <p:spPr>
          <a:xfrm>
            <a:off x="960002" y="5603264"/>
            <a:ext cx="6887796" cy="268149"/>
          </a:xfrm>
        </p:spPr>
        <p:txBody>
          <a:bodyPr>
            <a:noAutofit/>
          </a:bodyPr>
          <a:lstStyle>
            <a:lvl1pPr marL="0" indent="0">
              <a:buNone/>
              <a:defRPr sz="1600">
                <a:solidFill>
                  <a:schemeClr val="bg2"/>
                </a:solidFill>
              </a:defRPr>
            </a:lvl1pPr>
            <a:lvl2pPr marL="287993" indent="0">
              <a:buNone/>
              <a:defRPr sz="1600">
                <a:solidFill>
                  <a:schemeClr val="bg2"/>
                </a:solidFill>
              </a:defRPr>
            </a:lvl2pPr>
            <a:lvl3pPr marL="575986" indent="0">
              <a:buNone/>
              <a:defRPr sz="1600">
                <a:solidFill>
                  <a:schemeClr val="bg2"/>
                </a:solidFill>
              </a:defRPr>
            </a:lvl3pPr>
            <a:lvl4pPr marL="1371566" indent="0">
              <a:buNone/>
              <a:defRPr sz="1600">
                <a:solidFill>
                  <a:schemeClr val="bg2"/>
                </a:solidFill>
              </a:defRPr>
            </a:lvl4pPr>
            <a:lvl5pPr marL="1828754" indent="0">
              <a:buNone/>
              <a:defRPr lang="en-GB" sz="1600" kern="1200" cap="none" baseline="0" dirty="0" smtClean="0">
                <a:solidFill>
                  <a:schemeClr val="bg2"/>
                </a:solidFill>
                <a:latin typeface="+mj-lt"/>
                <a:ea typeface="+mj-ea"/>
                <a:cs typeface="+mj-cs"/>
              </a:defRPr>
            </a:lvl5pPr>
          </a:lstStyle>
          <a:p>
            <a:pPr lvl="0"/>
            <a:r>
              <a:rPr lang="en-GB"/>
              <a:t>Presenters Name</a:t>
            </a:r>
            <a:endParaRPr lang="en-US"/>
          </a:p>
        </p:txBody>
      </p:sp>
      <p:sp>
        <p:nvSpPr>
          <p:cNvPr id="3" name="Text Placeholder 15">
            <a:extLst>
              <a:ext uri="{FF2B5EF4-FFF2-40B4-BE49-F238E27FC236}">
                <a16:creationId xmlns:a16="http://schemas.microsoft.com/office/drawing/2014/main" id="{4B1959DB-99EF-EDB3-ED84-4CB4B4CD06C8}"/>
              </a:ext>
            </a:extLst>
          </p:cNvPr>
          <p:cNvSpPr>
            <a:spLocks noGrp="1"/>
          </p:cNvSpPr>
          <p:nvPr>
            <p:ph type="body" sz="quarter" idx="11" hasCustomPrompt="1"/>
          </p:nvPr>
        </p:nvSpPr>
        <p:spPr>
          <a:xfrm>
            <a:off x="960002" y="5892580"/>
            <a:ext cx="6887796" cy="268149"/>
          </a:xfrm>
        </p:spPr>
        <p:txBody>
          <a:bodyPr>
            <a:noAutofit/>
          </a:bodyPr>
          <a:lstStyle>
            <a:lvl1pPr marL="0" indent="0">
              <a:buNone/>
              <a:defRPr sz="1600">
                <a:solidFill>
                  <a:schemeClr val="bg2"/>
                </a:solidFill>
              </a:defRPr>
            </a:lvl1pPr>
            <a:lvl2pPr marL="287993" indent="0">
              <a:buNone/>
              <a:defRPr sz="1600">
                <a:solidFill>
                  <a:schemeClr val="bg2"/>
                </a:solidFill>
              </a:defRPr>
            </a:lvl2pPr>
            <a:lvl3pPr marL="575986" indent="0">
              <a:buNone/>
              <a:defRPr sz="1600">
                <a:solidFill>
                  <a:schemeClr val="bg2"/>
                </a:solidFill>
              </a:defRPr>
            </a:lvl3pPr>
            <a:lvl4pPr marL="1371566" indent="0">
              <a:buNone/>
              <a:defRPr sz="1600">
                <a:solidFill>
                  <a:schemeClr val="bg2"/>
                </a:solidFill>
              </a:defRPr>
            </a:lvl4pPr>
            <a:lvl5pPr marL="1828754" indent="0">
              <a:buNone/>
              <a:defRPr lang="en-GB" sz="1600" kern="1200" cap="none" baseline="0" dirty="0" smtClean="0">
                <a:solidFill>
                  <a:schemeClr val="bg2"/>
                </a:solidFill>
                <a:latin typeface="+mj-lt"/>
                <a:ea typeface="+mj-ea"/>
                <a:cs typeface="+mj-cs"/>
              </a:defRPr>
            </a:lvl5pPr>
          </a:lstStyle>
          <a:p>
            <a:pPr lvl="0"/>
            <a:r>
              <a:rPr lang="en-GB"/>
              <a:t>Presentation Date</a:t>
            </a:r>
            <a:endParaRPr lang="en-US"/>
          </a:p>
        </p:txBody>
      </p:sp>
      <p:sp>
        <p:nvSpPr>
          <p:cNvPr id="8" name="Slide Number Placeholder 6">
            <a:extLst>
              <a:ext uri="{FF2B5EF4-FFF2-40B4-BE49-F238E27FC236}">
                <a16:creationId xmlns:a16="http://schemas.microsoft.com/office/drawing/2014/main" id="{EB761C7F-09C9-8B49-9933-0380DB1DD4C4}"/>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345485050"/>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mplate guidanc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6">
            <a:extLst>
              <a:ext uri="{FF2B5EF4-FFF2-40B4-BE49-F238E27FC236}">
                <a16:creationId xmlns:a16="http://schemas.microsoft.com/office/drawing/2014/main" id="{0407D771-605A-A61D-DB60-F8482AA62BF1}"/>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7" name="Title 1">
            <a:extLst>
              <a:ext uri="{FF2B5EF4-FFF2-40B4-BE49-F238E27FC236}">
                <a16:creationId xmlns:a16="http://schemas.microsoft.com/office/drawing/2014/main" id="{8B087CB9-CBA5-A0E8-C0C6-39861248006E}"/>
              </a:ext>
            </a:extLst>
          </p:cNvPr>
          <p:cNvSpPr>
            <a:spLocks noGrp="1"/>
          </p:cNvSpPr>
          <p:nvPr>
            <p:ph type="ctrTitle" hasCustomPrompt="1"/>
          </p:nvPr>
        </p:nvSpPr>
        <p:spPr>
          <a:xfrm>
            <a:off x="334437" y="597121"/>
            <a:ext cx="9934170" cy="947903"/>
          </a:xfrm>
        </p:spPr>
        <p:txBody>
          <a:bodyPr lIns="0" tIns="0" rIns="0" bIns="0" anchor="t" anchorCtr="0">
            <a:noAutofit/>
          </a:bodyPr>
          <a:lstStyle>
            <a:lvl1pPr algn="l">
              <a:defRPr sz="3200" b="0" cap="none" baseline="0">
                <a:solidFill>
                  <a:schemeClr val="tx1"/>
                </a:solidFill>
              </a:defRPr>
            </a:lvl1pPr>
          </a:lstStyle>
          <a:p>
            <a:r>
              <a:rPr lang="en-GB" dirty="0"/>
              <a:t>PowerPoint template guide</a:t>
            </a:r>
            <a:br>
              <a:rPr lang="en-GB" dirty="0"/>
            </a:br>
            <a:r>
              <a:rPr lang="en-GB" b="1" dirty="0">
                <a:solidFill>
                  <a:schemeClr val="accent4"/>
                </a:solidFill>
              </a:rPr>
              <a:t>Please delete before presenting</a:t>
            </a:r>
            <a:endParaRPr lang="en-GB" dirty="0"/>
          </a:p>
        </p:txBody>
      </p:sp>
      <p:pic>
        <p:nvPicPr>
          <p:cNvPr id="6" name="Picture 5" descr="A blue and green logo&#10;&#10;AI-generated content may be incorrect.">
            <a:extLst>
              <a:ext uri="{FF2B5EF4-FFF2-40B4-BE49-F238E27FC236}">
                <a16:creationId xmlns:a16="http://schemas.microsoft.com/office/drawing/2014/main" id="{5E119A8D-4CE8-CA59-6847-BD7EEF395D7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
        <p:nvSpPr>
          <p:cNvPr id="8" name="TextBox 7">
            <a:extLst>
              <a:ext uri="{FF2B5EF4-FFF2-40B4-BE49-F238E27FC236}">
                <a16:creationId xmlns:a16="http://schemas.microsoft.com/office/drawing/2014/main" id="{ABCC98EC-CB0F-D91A-384B-7440B4013F74}"/>
              </a:ext>
            </a:extLst>
          </p:cNvPr>
          <p:cNvSpPr txBox="1"/>
          <p:nvPr userDrawn="1"/>
        </p:nvSpPr>
        <p:spPr>
          <a:xfrm>
            <a:off x="1735013" y="2552648"/>
            <a:ext cx="3611687" cy="954107"/>
          </a:xfrm>
          <a:prstGeom prst="rect">
            <a:avLst/>
          </a:prstGeom>
          <a:noFill/>
        </p:spPr>
        <p:txBody>
          <a:bodyPr wrap="square">
            <a:spAutoFit/>
          </a:bodyPr>
          <a:lstStyle/>
          <a:p>
            <a:pPr marL="3175" lvl="0">
              <a:spcAft>
                <a:spcPts val="900"/>
              </a:spcAft>
            </a:pPr>
            <a:r>
              <a:rPr lang="en-GB" sz="1400" b="1" dirty="0">
                <a:cs typeface="Century Gothic" panose="020B0502020202020204" pitchFamily="34" charset="0"/>
              </a:rPr>
              <a:t>Copyright permission </a:t>
            </a:r>
            <a:r>
              <a:rPr lang="en-GB" sz="1400" dirty="0">
                <a:cs typeface="Century Gothic" panose="020B0502020202020204" pitchFamily="34" charset="0"/>
              </a:rPr>
              <a:t>for all content (e.g., charts, graphs, images, animations, videos) must be obtained from content owner prior to presenting</a:t>
            </a:r>
          </a:p>
        </p:txBody>
      </p:sp>
      <p:sp>
        <p:nvSpPr>
          <p:cNvPr id="9" name="TextBox 8">
            <a:extLst>
              <a:ext uri="{FF2B5EF4-FFF2-40B4-BE49-F238E27FC236}">
                <a16:creationId xmlns:a16="http://schemas.microsoft.com/office/drawing/2014/main" id="{A938B4B0-71F0-3474-9DDE-3F9380F57AD1}"/>
              </a:ext>
            </a:extLst>
          </p:cNvPr>
          <p:cNvSpPr txBox="1"/>
          <p:nvPr userDrawn="1"/>
        </p:nvSpPr>
        <p:spPr>
          <a:xfrm>
            <a:off x="7199922" y="2552648"/>
            <a:ext cx="4194928" cy="954107"/>
          </a:xfrm>
          <a:prstGeom prst="rect">
            <a:avLst/>
          </a:prstGeom>
          <a:noFill/>
        </p:spPr>
        <p:txBody>
          <a:bodyPr wrap="square">
            <a:spAutoFit/>
          </a:bodyPr>
          <a:lstStyle/>
          <a:p>
            <a:pPr marL="3175" lvl="0">
              <a:spcAft>
                <a:spcPts val="900"/>
              </a:spcAft>
            </a:pPr>
            <a:r>
              <a:rPr lang="en-GB" sz="1400" b="1" dirty="0">
                <a:cs typeface="Century Gothic" panose="020B0502020202020204" pitchFamily="34" charset="0"/>
              </a:rPr>
              <a:t>Images</a:t>
            </a:r>
            <a:r>
              <a:rPr lang="en-GB" sz="1400" dirty="0">
                <a:cs typeface="Century Gothic" panose="020B0502020202020204" pitchFamily="34" charset="0"/>
              </a:rPr>
              <a:t> must be sourced from our </a:t>
            </a:r>
            <a:br>
              <a:rPr lang="en-GB" sz="1400" dirty="0">
                <a:cs typeface="Century Gothic" panose="020B0502020202020204" pitchFamily="34" charset="0"/>
              </a:rPr>
            </a:br>
            <a:r>
              <a:rPr lang="en-GB" sz="1400" dirty="0">
                <a:cs typeface="Century Gothic" panose="020B0502020202020204" pitchFamily="34" charset="0"/>
                <a:hlinkClick r:id="rId3">
                  <a:extLst>
                    <a:ext uri="{A12FA001-AC4F-418D-AE19-62706E023703}">
                      <ahyp:hlinkClr xmlns:ahyp="http://schemas.microsoft.com/office/drawing/2018/hyperlinkcolor" val="tx"/>
                    </a:ext>
                  </a:extLst>
                </a:hlinkClick>
              </a:rPr>
              <a:t>Media Library</a:t>
            </a:r>
            <a:r>
              <a:rPr lang="en-GB" sz="1400" dirty="0">
                <a:cs typeface="Century Gothic" panose="020B0502020202020204" pitchFamily="34" charset="0"/>
              </a:rPr>
              <a:t>. If you have any image related queries or requests, please contact the Corporate Communication Team</a:t>
            </a:r>
          </a:p>
        </p:txBody>
      </p:sp>
      <p:sp>
        <p:nvSpPr>
          <p:cNvPr id="10" name="TextBox 9">
            <a:extLst>
              <a:ext uri="{FF2B5EF4-FFF2-40B4-BE49-F238E27FC236}">
                <a16:creationId xmlns:a16="http://schemas.microsoft.com/office/drawing/2014/main" id="{348439DC-435A-D078-79CD-70F9FD2D9A68}"/>
              </a:ext>
            </a:extLst>
          </p:cNvPr>
          <p:cNvSpPr txBox="1"/>
          <p:nvPr userDrawn="1"/>
        </p:nvSpPr>
        <p:spPr>
          <a:xfrm>
            <a:off x="258297" y="1944358"/>
            <a:ext cx="11604672" cy="307777"/>
          </a:xfrm>
          <a:prstGeom prst="rect">
            <a:avLst/>
          </a:prstGeom>
          <a:noFill/>
        </p:spPr>
        <p:txBody>
          <a:bodyPr wrap="square">
            <a:spAutoFit/>
          </a:bodyPr>
          <a:lstStyle/>
          <a:p>
            <a:pPr lvl="0">
              <a:spcAft>
                <a:spcPts val="900"/>
              </a:spcAft>
            </a:pPr>
            <a:r>
              <a:rPr lang="en-GB" sz="1400" b="1" dirty="0">
                <a:cs typeface="Century Gothic" panose="020B0502020202020204" pitchFamily="34" charset="0"/>
              </a:rPr>
              <a:t>If you have any questions, please contact the Corporate Communication Team</a:t>
            </a:r>
            <a:endParaRPr lang="en-GB" sz="1400" dirty="0">
              <a:cs typeface="Century Gothic" panose="020B0502020202020204" pitchFamily="34" charset="0"/>
            </a:endParaRPr>
          </a:p>
        </p:txBody>
      </p:sp>
      <p:sp>
        <p:nvSpPr>
          <p:cNvPr id="11" name="TextBox 10">
            <a:extLst>
              <a:ext uri="{FF2B5EF4-FFF2-40B4-BE49-F238E27FC236}">
                <a16:creationId xmlns:a16="http://schemas.microsoft.com/office/drawing/2014/main" id="{5E38982F-89D9-949B-15AD-CF3A032D5637}"/>
              </a:ext>
            </a:extLst>
          </p:cNvPr>
          <p:cNvSpPr txBox="1"/>
          <p:nvPr userDrawn="1"/>
        </p:nvSpPr>
        <p:spPr>
          <a:xfrm>
            <a:off x="258297" y="1600294"/>
            <a:ext cx="11452398" cy="307777"/>
          </a:xfrm>
          <a:prstGeom prst="rect">
            <a:avLst/>
          </a:prstGeom>
          <a:noFill/>
        </p:spPr>
        <p:txBody>
          <a:bodyPr wrap="square">
            <a:spAutoFit/>
          </a:bodyPr>
          <a:lstStyle/>
          <a:p>
            <a:pPr lvl="0">
              <a:spcAft>
                <a:spcPts val="1200"/>
              </a:spcAft>
            </a:pPr>
            <a:r>
              <a:rPr lang="en-GB" sz="1400" dirty="0">
                <a:cs typeface="Century Gothic" panose="020B0502020202020204" pitchFamily="34" charset="0"/>
              </a:rPr>
              <a:t>Please follow </a:t>
            </a:r>
            <a:r>
              <a:rPr lang="en-GB" sz="1400" b="1" dirty="0">
                <a:cs typeface="Century Gothic" panose="020B0502020202020204" pitchFamily="34" charset="0"/>
              </a:rPr>
              <a:t>Infineum legal guidelines and process</a:t>
            </a:r>
            <a:r>
              <a:rPr lang="en-GB" sz="1400" b="1" dirty="0">
                <a:solidFill>
                  <a:schemeClr val="tx2">
                    <a:lumMod val="50000"/>
                  </a:schemeClr>
                </a:solidFill>
                <a:cs typeface="Century Gothic" panose="020B0502020202020204" pitchFamily="34" charset="0"/>
              </a:rPr>
              <a:t> </a:t>
            </a:r>
            <a:r>
              <a:rPr lang="en-GB" sz="1400" dirty="0">
                <a:cs typeface="Century Gothic" panose="020B0502020202020204" pitchFamily="34" charset="0"/>
              </a:rPr>
              <a:t>when </a:t>
            </a:r>
            <a:r>
              <a:rPr lang="en-GB" sz="1400" dirty="0">
                <a:solidFill>
                  <a:schemeClr val="dk1"/>
                </a:solidFill>
                <a:cs typeface="Century Gothic" panose="020B0502020202020204" pitchFamily="34" charset="0"/>
              </a:rPr>
              <a:t>producing your document. </a:t>
            </a:r>
            <a:r>
              <a:rPr lang="en-GB" sz="1400" dirty="0">
                <a:cs typeface="Century Gothic" panose="020B0502020202020204" pitchFamily="34" charset="0"/>
              </a:rPr>
              <a:t>See link to </a:t>
            </a:r>
            <a:r>
              <a:rPr lang="en-GB" sz="1400" dirty="0">
                <a:cs typeface="Century Gothic" panose="020B0502020202020204" pitchFamily="34" charset="0"/>
                <a:hlinkClick r:id="rId4"/>
              </a:rPr>
              <a:t>Legal Briefing Notes</a:t>
            </a:r>
            <a:r>
              <a:rPr lang="en-GB" sz="1400" dirty="0">
                <a:cs typeface="Century Gothic" panose="020B0502020202020204" pitchFamily="34" charset="0"/>
              </a:rPr>
              <a:t> </a:t>
            </a:r>
            <a:r>
              <a:rPr lang="en-GB" sz="1400" dirty="0">
                <a:solidFill>
                  <a:schemeClr val="dk1"/>
                </a:solidFill>
                <a:cs typeface="Century Gothic" panose="020B0502020202020204" pitchFamily="34" charset="0"/>
              </a:rPr>
              <a:t>for guidance</a:t>
            </a:r>
          </a:p>
        </p:txBody>
      </p:sp>
      <p:grpSp>
        <p:nvGrpSpPr>
          <p:cNvPr id="12" name="Group 11">
            <a:extLst>
              <a:ext uri="{FF2B5EF4-FFF2-40B4-BE49-F238E27FC236}">
                <a16:creationId xmlns:a16="http://schemas.microsoft.com/office/drawing/2014/main" id="{75DA2BC2-E32C-EB5C-7AC0-2C28CD715E7C}"/>
              </a:ext>
            </a:extLst>
          </p:cNvPr>
          <p:cNvGrpSpPr/>
          <p:nvPr userDrawn="1"/>
        </p:nvGrpSpPr>
        <p:grpSpPr>
          <a:xfrm>
            <a:off x="5767820" y="2719213"/>
            <a:ext cx="1309782" cy="620978"/>
            <a:chOff x="3991561" y="2443243"/>
            <a:chExt cx="870953" cy="497792"/>
          </a:xfrm>
        </p:grpSpPr>
        <p:pic>
          <p:nvPicPr>
            <p:cNvPr id="13" name="Graphic 12">
              <a:extLst>
                <a:ext uri="{FF2B5EF4-FFF2-40B4-BE49-F238E27FC236}">
                  <a16:creationId xmlns:a16="http://schemas.microsoft.com/office/drawing/2014/main" id="{92E88865-FED0-7B53-3F2D-1A2ABD4C8C0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91561" y="2461828"/>
              <a:ext cx="464727" cy="464727"/>
            </a:xfrm>
            <a:prstGeom prst="rect">
              <a:avLst/>
            </a:prstGeom>
          </p:spPr>
        </p:pic>
        <p:grpSp>
          <p:nvGrpSpPr>
            <p:cNvPr id="14" name="Group 13">
              <a:extLst>
                <a:ext uri="{FF2B5EF4-FFF2-40B4-BE49-F238E27FC236}">
                  <a16:creationId xmlns:a16="http://schemas.microsoft.com/office/drawing/2014/main" id="{4793709E-F434-8B3A-1C12-260A4CC7E515}"/>
                </a:ext>
              </a:extLst>
            </p:cNvPr>
            <p:cNvGrpSpPr/>
            <p:nvPr/>
          </p:nvGrpSpPr>
          <p:grpSpPr>
            <a:xfrm>
              <a:off x="4364722" y="2443243"/>
              <a:ext cx="497792" cy="497792"/>
              <a:chOff x="4412346" y="2419430"/>
              <a:chExt cx="505859" cy="505859"/>
            </a:xfrm>
          </p:grpSpPr>
          <p:sp>
            <p:nvSpPr>
              <p:cNvPr id="15" name="Rectangle 14">
                <a:extLst>
                  <a:ext uri="{FF2B5EF4-FFF2-40B4-BE49-F238E27FC236}">
                    <a16:creationId xmlns:a16="http://schemas.microsoft.com/office/drawing/2014/main" id="{5D4D1F0F-CA5A-49EE-20B7-04716B044047}"/>
                  </a:ext>
                </a:extLst>
              </p:cNvPr>
              <p:cNvSpPr/>
              <p:nvPr/>
            </p:nvSpPr>
            <p:spPr>
              <a:xfrm>
                <a:off x="4445794" y="2484759"/>
                <a:ext cx="314325" cy="248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cs typeface="Century Gothic" panose="020B0502020202020204" pitchFamily="34" charset="0"/>
                </a:endParaRPr>
              </a:p>
            </p:txBody>
          </p:sp>
          <p:pic>
            <p:nvPicPr>
              <p:cNvPr id="16" name="Graphic 15">
                <a:extLst>
                  <a:ext uri="{FF2B5EF4-FFF2-40B4-BE49-F238E27FC236}">
                    <a16:creationId xmlns:a16="http://schemas.microsoft.com/office/drawing/2014/main" id="{A79E78A9-50CE-D2C1-2A6F-203981B3531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12346" y="2419430"/>
                <a:ext cx="505859" cy="505859"/>
              </a:xfrm>
              <a:prstGeom prst="rect">
                <a:avLst/>
              </a:prstGeom>
            </p:spPr>
          </p:pic>
        </p:grpSp>
      </p:grpSp>
      <p:grpSp>
        <p:nvGrpSpPr>
          <p:cNvPr id="17" name="Group 16">
            <a:extLst>
              <a:ext uri="{FF2B5EF4-FFF2-40B4-BE49-F238E27FC236}">
                <a16:creationId xmlns:a16="http://schemas.microsoft.com/office/drawing/2014/main" id="{21739702-64D0-9C76-C40A-3199CD4FCAFD}"/>
              </a:ext>
            </a:extLst>
          </p:cNvPr>
          <p:cNvGrpSpPr/>
          <p:nvPr userDrawn="1"/>
        </p:nvGrpSpPr>
        <p:grpSpPr>
          <a:xfrm>
            <a:off x="641764" y="2759126"/>
            <a:ext cx="1047336" cy="541152"/>
            <a:chOff x="1218263" y="2484558"/>
            <a:chExt cx="697449" cy="417118"/>
          </a:xfrm>
        </p:grpSpPr>
        <p:grpSp>
          <p:nvGrpSpPr>
            <p:cNvPr id="18" name="Group 17">
              <a:extLst>
                <a:ext uri="{FF2B5EF4-FFF2-40B4-BE49-F238E27FC236}">
                  <a16:creationId xmlns:a16="http://schemas.microsoft.com/office/drawing/2014/main" id="{E84E141F-DE3B-2684-637D-EA5D8AACD351}"/>
                </a:ext>
              </a:extLst>
            </p:cNvPr>
            <p:cNvGrpSpPr/>
            <p:nvPr/>
          </p:nvGrpSpPr>
          <p:grpSpPr>
            <a:xfrm>
              <a:off x="1565151" y="2490634"/>
              <a:ext cx="350561" cy="404965"/>
              <a:chOff x="1698501" y="2490634"/>
              <a:chExt cx="350561" cy="404965"/>
            </a:xfrm>
          </p:grpSpPr>
          <p:sp>
            <p:nvSpPr>
              <p:cNvPr id="20" name="Oval 19">
                <a:extLst>
                  <a:ext uri="{FF2B5EF4-FFF2-40B4-BE49-F238E27FC236}">
                    <a16:creationId xmlns:a16="http://schemas.microsoft.com/office/drawing/2014/main" id="{7C259739-650B-8BE0-6C97-9D919A6D7E46}"/>
                  </a:ext>
                </a:extLst>
              </p:cNvPr>
              <p:cNvSpPr/>
              <p:nvPr/>
            </p:nvSpPr>
            <p:spPr>
              <a:xfrm>
                <a:off x="1698501" y="2490634"/>
                <a:ext cx="350561" cy="4049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cs typeface="Century Gothic" panose="020B0502020202020204" pitchFamily="34" charset="0"/>
                </a:endParaRPr>
              </a:p>
            </p:txBody>
          </p:sp>
          <p:pic>
            <p:nvPicPr>
              <p:cNvPr id="21" name="Graphic 20">
                <a:extLst>
                  <a:ext uri="{FF2B5EF4-FFF2-40B4-BE49-F238E27FC236}">
                    <a16:creationId xmlns:a16="http://schemas.microsoft.com/office/drawing/2014/main" id="{2A83921D-663E-36C0-C410-15C64D45D8D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741175" y="2560511"/>
                <a:ext cx="265212" cy="265212"/>
              </a:xfrm>
              <a:prstGeom prst="rect">
                <a:avLst/>
              </a:prstGeom>
            </p:spPr>
          </p:pic>
        </p:grpSp>
        <p:pic>
          <p:nvPicPr>
            <p:cNvPr id="19" name="Graphic 18">
              <a:extLst>
                <a:ext uri="{FF2B5EF4-FFF2-40B4-BE49-F238E27FC236}">
                  <a16:creationId xmlns:a16="http://schemas.microsoft.com/office/drawing/2014/main" id="{4BC7F391-B520-9F1B-D9CC-9EDBC1F0D1D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218263" y="2484558"/>
              <a:ext cx="377750" cy="417118"/>
            </a:xfrm>
            <a:prstGeom prst="rect">
              <a:avLst/>
            </a:prstGeom>
          </p:spPr>
        </p:pic>
      </p:grpSp>
      <p:sp>
        <p:nvSpPr>
          <p:cNvPr id="22" name="Rectangle 21">
            <a:extLst>
              <a:ext uri="{FF2B5EF4-FFF2-40B4-BE49-F238E27FC236}">
                <a16:creationId xmlns:a16="http://schemas.microsoft.com/office/drawing/2014/main" id="{DAF87D91-5F8A-0213-AD05-6A1FCECE6265}"/>
              </a:ext>
            </a:extLst>
          </p:cNvPr>
          <p:cNvSpPr/>
          <p:nvPr userDrawn="1"/>
        </p:nvSpPr>
        <p:spPr>
          <a:xfrm>
            <a:off x="471914" y="3764595"/>
            <a:ext cx="3687336" cy="304364"/>
          </a:xfrm>
          <a:prstGeom prst="rect">
            <a:avLst/>
          </a:prstGeom>
          <a:solidFill>
            <a:schemeClr val="tx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cs typeface="Century Gothic" panose="020B0502020202020204" pitchFamily="34" charset="0"/>
              </a:rPr>
              <a:t>Confidentiality statement:</a:t>
            </a:r>
            <a:endParaRPr lang="en-GB" sz="1200" dirty="0">
              <a:cs typeface="Century Gothic" panose="020B0502020202020204" pitchFamily="34" charset="0"/>
            </a:endParaRPr>
          </a:p>
        </p:txBody>
      </p:sp>
      <p:sp>
        <p:nvSpPr>
          <p:cNvPr id="23" name="Rectangle 22">
            <a:extLst>
              <a:ext uri="{FF2B5EF4-FFF2-40B4-BE49-F238E27FC236}">
                <a16:creationId xmlns:a16="http://schemas.microsoft.com/office/drawing/2014/main" id="{D98CBEAD-B418-16E4-AEC3-408513C26AB8}"/>
              </a:ext>
            </a:extLst>
          </p:cNvPr>
          <p:cNvSpPr/>
          <p:nvPr userDrawn="1"/>
        </p:nvSpPr>
        <p:spPr>
          <a:xfrm>
            <a:off x="334963" y="4071325"/>
            <a:ext cx="11528005" cy="1986576"/>
          </a:xfrm>
          <a:prstGeom prst="rect">
            <a:avLst/>
          </a:prstGeom>
          <a:solidFill>
            <a:schemeClr val="accent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cs typeface="Century Gothic" panose="020B0502020202020204" pitchFamily="34" charset="0"/>
            </a:endParaRPr>
          </a:p>
        </p:txBody>
      </p:sp>
      <p:grpSp>
        <p:nvGrpSpPr>
          <p:cNvPr id="24" name="Group 23">
            <a:extLst>
              <a:ext uri="{FF2B5EF4-FFF2-40B4-BE49-F238E27FC236}">
                <a16:creationId xmlns:a16="http://schemas.microsoft.com/office/drawing/2014/main" id="{AF6A2505-5BED-F510-8ABD-F44D3E239CB4}"/>
              </a:ext>
            </a:extLst>
          </p:cNvPr>
          <p:cNvGrpSpPr/>
          <p:nvPr userDrawn="1"/>
        </p:nvGrpSpPr>
        <p:grpSpPr>
          <a:xfrm>
            <a:off x="625615" y="4106668"/>
            <a:ext cx="10946701" cy="1831353"/>
            <a:chOff x="448149" y="4106668"/>
            <a:chExt cx="10946701" cy="1831353"/>
          </a:xfrm>
        </p:grpSpPr>
        <p:sp>
          <p:nvSpPr>
            <p:cNvPr id="25" name="TextBox 24">
              <a:extLst>
                <a:ext uri="{FF2B5EF4-FFF2-40B4-BE49-F238E27FC236}">
                  <a16:creationId xmlns:a16="http://schemas.microsoft.com/office/drawing/2014/main" id="{EE81A1EF-1B5D-22B2-1C1E-3F7E41B9CE58}"/>
                </a:ext>
              </a:extLst>
            </p:cNvPr>
            <p:cNvSpPr txBox="1"/>
            <p:nvPr/>
          </p:nvSpPr>
          <p:spPr>
            <a:xfrm>
              <a:off x="448149" y="4127050"/>
              <a:ext cx="1554346" cy="1061829"/>
            </a:xfrm>
            <a:prstGeom prst="rect">
              <a:avLst/>
            </a:prstGeom>
            <a:noFill/>
          </p:spPr>
          <p:txBody>
            <a:bodyPr wrap="square">
              <a:spAutoFit/>
            </a:bodyPr>
            <a:lstStyle/>
            <a:p>
              <a:pPr lvl="0">
                <a:spcAft>
                  <a:spcPts val="900"/>
                </a:spcAft>
              </a:pPr>
              <a:r>
                <a:rPr lang="en-GB" sz="1050" b="1" dirty="0">
                  <a:cs typeface="Century Gothic" panose="020B0502020202020204" pitchFamily="34" charset="0"/>
                </a:rPr>
                <a:t>IQP1.11 must be applied to every release of </a:t>
              </a:r>
              <a:r>
                <a:rPr lang="en-GB" sz="1050" b="1" u="sng" dirty="0">
                  <a:cs typeface="Century Gothic" panose="020B0502020202020204" pitchFamily="34" charset="0"/>
                </a:rPr>
                <a:t>technical</a:t>
              </a:r>
              <a:r>
                <a:rPr lang="en-GB" sz="1050" b="1" dirty="0">
                  <a:cs typeface="Century Gothic" panose="020B0502020202020204" pitchFamily="34" charset="0"/>
                </a:rPr>
                <a:t> information.  </a:t>
              </a:r>
              <a:r>
                <a:rPr lang="en-GB" sz="1050" dirty="0">
                  <a:cs typeface="Century Gothic" panose="020B0502020202020204" pitchFamily="34" charset="0"/>
                </a:rPr>
                <a:t>See link to </a:t>
              </a:r>
              <a:r>
                <a:rPr lang="en-GB" sz="1050" dirty="0">
                  <a:cs typeface="Century Gothic" panose="020B0502020202020204" pitchFamily="34" charset="0"/>
                  <a:hlinkClick r:id="rId13">
                    <a:extLst>
                      <a:ext uri="{A12FA001-AC4F-418D-AE19-62706E023703}">
                        <ahyp:hlinkClr xmlns:ahyp="http://schemas.microsoft.com/office/drawing/2018/hyperlinkcolor" val="tx"/>
                      </a:ext>
                    </a:extLst>
                  </a:hlinkClick>
                </a:rPr>
                <a:t>IQP1.11</a:t>
              </a:r>
              <a:r>
                <a:rPr lang="en-GB" sz="1050" b="1" dirty="0">
                  <a:cs typeface="Century Gothic" panose="020B0502020202020204" pitchFamily="34" charset="0"/>
                </a:rPr>
                <a:t> </a:t>
              </a:r>
              <a:r>
                <a:rPr lang="en-GB" sz="1050" dirty="0">
                  <a:cs typeface="Century Gothic" panose="020B0502020202020204" pitchFamily="34" charset="0"/>
                </a:rPr>
                <a:t>for guidance</a:t>
              </a:r>
            </a:p>
          </p:txBody>
        </p:sp>
        <p:sp>
          <p:nvSpPr>
            <p:cNvPr id="26" name="TextBox 25">
              <a:extLst>
                <a:ext uri="{FF2B5EF4-FFF2-40B4-BE49-F238E27FC236}">
                  <a16:creationId xmlns:a16="http://schemas.microsoft.com/office/drawing/2014/main" id="{3A3D389C-12D3-4202-EFF2-A6B5907953F5}"/>
                </a:ext>
              </a:extLst>
            </p:cNvPr>
            <p:cNvSpPr txBox="1"/>
            <p:nvPr/>
          </p:nvSpPr>
          <p:spPr>
            <a:xfrm>
              <a:off x="2338066" y="4106668"/>
              <a:ext cx="2805076" cy="1823576"/>
            </a:xfrm>
            <a:prstGeom prst="rect">
              <a:avLst/>
            </a:prstGeom>
            <a:noFill/>
          </p:spPr>
          <p:txBody>
            <a:bodyPr wrap="square">
              <a:spAutoFit/>
            </a:bodyPr>
            <a:lstStyle/>
            <a:p>
              <a:pPr lvl="0">
                <a:spcAft>
                  <a:spcPts val="900"/>
                </a:spcAft>
              </a:pPr>
              <a:r>
                <a:rPr lang="en-US" sz="1050" b="1" dirty="0">
                  <a:cs typeface="Century Gothic" panose="020B0502020202020204" pitchFamily="34" charset="0"/>
                </a:rPr>
                <a:t>IQP 1.11 Category I, II or IV document: </a:t>
              </a:r>
              <a:r>
                <a:rPr lang="en-GB" sz="1050" dirty="0">
                  <a:cs typeface="Century Gothic" panose="020B0502020202020204" pitchFamily="34" charset="0"/>
                </a:rPr>
                <a:t>‘Infineum confidential information’ and (if a confidentiality agreement exists) the confidentiality agreement statement and number </a:t>
              </a:r>
              <a:r>
                <a:rPr lang="en-GB" sz="1050" b="1" u="sng" dirty="0">
                  <a:cs typeface="Century Gothic" panose="020B0502020202020204" pitchFamily="34" charset="0"/>
                </a:rPr>
                <a:t>must be included</a:t>
              </a:r>
              <a:r>
                <a:rPr lang="en-GB" sz="1050" dirty="0">
                  <a:cs typeface="Century Gothic" panose="020B0502020202020204" pitchFamily="34" charset="0"/>
                </a:rPr>
                <a:t> on every slide/page. </a:t>
              </a:r>
            </a:p>
            <a:p>
              <a:pPr lvl="0">
                <a:spcAft>
                  <a:spcPts val="900"/>
                </a:spcAft>
              </a:pPr>
              <a:r>
                <a:rPr lang="en-GB" sz="1050" dirty="0">
                  <a:cs typeface="Century Gothic" panose="020B0502020202020204" pitchFamily="34" charset="0"/>
                </a:rPr>
                <a:t>To do this, </a:t>
              </a:r>
              <a:r>
                <a:rPr lang="en-GB" sz="1050" b="1" i="1" dirty="0">
                  <a:cs typeface="Century Gothic" panose="020B0502020202020204" pitchFamily="34" charset="0"/>
                </a:rPr>
                <a:t>select ‘View’</a:t>
              </a:r>
              <a:r>
                <a:rPr lang="en-GB" sz="1050" i="1" dirty="0">
                  <a:cs typeface="Century Gothic" panose="020B0502020202020204" pitchFamily="34" charset="0"/>
                </a:rPr>
                <a:t> </a:t>
              </a:r>
              <a:r>
                <a:rPr lang="en-GB" sz="1050" dirty="0">
                  <a:cs typeface="Century Gothic" panose="020B0502020202020204" pitchFamily="34" charset="0"/>
                </a:rPr>
                <a:t>from the main menu, then </a:t>
              </a:r>
              <a:r>
                <a:rPr lang="en-GB" sz="1050" b="1" i="1" dirty="0">
                  <a:cs typeface="Century Gothic" panose="020B0502020202020204" pitchFamily="34" charset="0"/>
                </a:rPr>
                <a:t>‘Slide Master’ </a:t>
              </a:r>
              <a:r>
                <a:rPr lang="en-GB" sz="1050" dirty="0">
                  <a:cs typeface="Century Gothic" panose="020B0502020202020204" pitchFamily="34" charset="0"/>
                </a:rPr>
                <a:t>and </a:t>
              </a:r>
              <a:r>
                <a:rPr lang="en-GB" sz="1050" b="1" dirty="0">
                  <a:cs typeface="Century Gothic" panose="020B0502020202020204" pitchFamily="34" charset="0"/>
                </a:rPr>
                <a:t>edit the appropriate footer information </a:t>
              </a:r>
              <a:r>
                <a:rPr lang="en-GB" sz="1050" dirty="0">
                  <a:cs typeface="Century Gothic" panose="020B0502020202020204" pitchFamily="34" charset="0"/>
                </a:rPr>
                <a:t>on the first slide in the suite, and press save</a:t>
              </a:r>
            </a:p>
          </p:txBody>
        </p:sp>
        <p:sp>
          <p:nvSpPr>
            <p:cNvPr id="27" name="TextBox 26">
              <a:extLst>
                <a:ext uri="{FF2B5EF4-FFF2-40B4-BE49-F238E27FC236}">
                  <a16:creationId xmlns:a16="http://schemas.microsoft.com/office/drawing/2014/main" id="{E80BD258-7B7E-89BB-8214-4992BEA498FE}"/>
                </a:ext>
              </a:extLst>
            </p:cNvPr>
            <p:cNvSpPr txBox="1"/>
            <p:nvPr/>
          </p:nvSpPr>
          <p:spPr>
            <a:xfrm>
              <a:off x="5478713" y="4114445"/>
              <a:ext cx="3290300" cy="1823576"/>
            </a:xfrm>
            <a:prstGeom prst="rect">
              <a:avLst/>
            </a:prstGeom>
            <a:noFill/>
          </p:spPr>
          <p:txBody>
            <a:bodyPr wrap="square">
              <a:spAutoFit/>
            </a:bodyPr>
            <a:lstStyle/>
            <a:p>
              <a:pPr lvl="0">
                <a:spcAft>
                  <a:spcPts val="900"/>
                </a:spcAft>
              </a:pPr>
              <a:r>
                <a:rPr lang="en-US" sz="1050" b="1" dirty="0">
                  <a:cs typeface="Century Gothic" panose="020B0502020202020204" pitchFamily="34" charset="0"/>
                </a:rPr>
                <a:t>IQP 1.11 Category III document:</a:t>
              </a:r>
              <a:r>
                <a:rPr lang="en-GB" sz="1050" b="1" dirty="0">
                  <a:cs typeface="Century Gothic" panose="020B0502020202020204" pitchFamily="34" charset="0"/>
                </a:rPr>
                <a:t> </a:t>
              </a:r>
              <a:r>
                <a:rPr lang="en-GB" sz="1050" dirty="0">
                  <a:cs typeface="Century Gothic" panose="020B0502020202020204" pitchFamily="34" charset="0"/>
                </a:rPr>
                <a:t>‘Infineum confidential information’ and any confidentiality agreement statement and number </a:t>
              </a:r>
              <a:r>
                <a:rPr lang="en-GB" sz="1050" b="1" u="sng" dirty="0">
                  <a:cs typeface="Century Gothic" panose="020B0502020202020204" pitchFamily="34" charset="0"/>
                </a:rPr>
                <a:t>must be removed </a:t>
              </a:r>
              <a:r>
                <a:rPr lang="en-GB" sz="1050" dirty="0">
                  <a:cs typeface="Century Gothic" panose="020B0502020202020204" pitchFamily="34" charset="0"/>
                </a:rPr>
                <a:t>from all slides/pages. </a:t>
              </a:r>
            </a:p>
            <a:p>
              <a:pPr lvl="0">
                <a:spcAft>
                  <a:spcPts val="900"/>
                </a:spcAft>
              </a:pPr>
              <a:r>
                <a:rPr lang="en-GB" sz="1050" dirty="0">
                  <a:cs typeface="Century Gothic" panose="020B0502020202020204" pitchFamily="34" charset="0"/>
                </a:rPr>
                <a:t>To do this, </a:t>
              </a:r>
              <a:r>
                <a:rPr lang="en-GB" sz="1050" b="1" i="1" dirty="0">
                  <a:cs typeface="Century Gothic" panose="020B0502020202020204" pitchFamily="34" charset="0"/>
                </a:rPr>
                <a:t>select ‘View’ </a:t>
              </a:r>
              <a:r>
                <a:rPr lang="en-GB" sz="1050" dirty="0">
                  <a:cs typeface="Century Gothic" panose="020B0502020202020204" pitchFamily="34" charset="0"/>
                </a:rPr>
                <a:t>from the main menu, then </a:t>
              </a:r>
              <a:r>
                <a:rPr lang="en-GB" sz="1050" b="1" i="1" dirty="0">
                  <a:cs typeface="Century Gothic" panose="020B0502020202020204" pitchFamily="34" charset="0"/>
                </a:rPr>
                <a:t>‘Slide Master’ </a:t>
              </a:r>
              <a:r>
                <a:rPr lang="en-GB" sz="1050" dirty="0">
                  <a:cs typeface="Century Gothic" panose="020B0502020202020204" pitchFamily="34" charset="0"/>
                </a:rPr>
                <a:t>and </a:t>
              </a:r>
              <a:r>
                <a:rPr lang="en-GB" sz="1050" b="1" dirty="0">
                  <a:cs typeface="Century Gothic" panose="020B0502020202020204" pitchFamily="34" charset="0"/>
                </a:rPr>
                <a:t>delete the appropriate footer information </a:t>
              </a:r>
              <a:r>
                <a:rPr lang="en-GB" sz="1050" dirty="0">
                  <a:cs typeface="Century Gothic" panose="020B0502020202020204" pitchFamily="34" charset="0"/>
                </a:rPr>
                <a:t>on the first slide in the suite, and press save</a:t>
              </a:r>
              <a:r>
                <a:rPr lang="en-GB" sz="1050" b="1" dirty="0">
                  <a:cs typeface="Century Gothic" panose="020B0502020202020204" pitchFamily="34" charset="0"/>
                </a:rPr>
                <a:t>. Note: </a:t>
              </a:r>
              <a:r>
                <a:rPr lang="en-GB" sz="1050" dirty="0">
                  <a:cs typeface="Century Gothic" panose="020B0502020202020204" pitchFamily="34" charset="0"/>
                </a:rPr>
                <a:t>no confidential business information should be included in an IQP 1.11 Category III document</a:t>
              </a:r>
            </a:p>
          </p:txBody>
        </p:sp>
        <p:sp>
          <p:nvSpPr>
            <p:cNvPr id="28" name="TextBox 27">
              <a:extLst>
                <a:ext uri="{FF2B5EF4-FFF2-40B4-BE49-F238E27FC236}">
                  <a16:creationId xmlns:a16="http://schemas.microsoft.com/office/drawing/2014/main" id="{051A2C56-EB46-B7D6-E730-DE0FDB1F9E65}"/>
                </a:ext>
              </a:extLst>
            </p:cNvPr>
            <p:cNvSpPr txBox="1"/>
            <p:nvPr/>
          </p:nvSpPr>
          <p:spPr>
            <a:xfrm>
              <a:off x="9104584" y="4114445"/>
              <a:ext cx="2290266" cy="1223412"/>
            </a:xfrm>
            <a:prstGeom prst="rect">
              <a:avLst/>
            </a:prstGeom>
            <a:noFill/>
          </p:spPr>
          <p:txBody>
            <a:bodyPr wrap="square">
              <a:spAutoFit/>
            </a:bodyPr>
            <a:lstStyle/>
            <a:p>
              <a:pPr marL="3175" lvl="0">
                <a:spcAft>
                  <a:spcPts val="900"/>
                </a:spcAft>
              </a:pPr>
              <a:r>
                <a:rPr lang="en-US" sz="1050" b="1" dirty="0">
                  <a:cs typeface="Century Gothic" panose="020B0502020202020204" pitchFamily="34" charset="0"/>
                </a:rPr>
                <a:t>If the document </a:t>
              </a:r>
              <a:r>
                <a:rPr lang="en-GB" sz="1050" b="1" dirty="0">
                  <a:cs typeface="Century Gothic" panose="020B0502020202020204" pitchFamily="34" charset="0"/>
                </a:rPr>
                <a:t>contains confidential Infineum business information </a:t>
              </a:r>
              <a:r>
                <a:rPr lang="en-GB" sz="1050" dirty="0">
                  <a:cs typeface="Century Gothic" panose="020B0502020202020204" pitchFamily="34" charset="0"/>
                </a:rPr>
                <a:t>(whether covered by a confidentiality agreement or not), then ‘Infineum confidential information’ </a:t>
              </a:r>
              <a:br>
                <a:rPr lang="en-GB" sz="1050" dirty="0">
                  <a:cs typeface="Century Gothic" panose="020B0502020202020204" pitchFamily="34" charset="0"/>
                </a:rPr>
              </a:br>
              <a:r>
                <a:rPr lang="en-GB" sz="1050" b="1" u="sng" dirty="0">
                  <a:cs typeface="Century Gothic" panose="020B0502020202020204" pitchFamily="34" charset="0"/>
                </a:rPr>
                <a:t>must be included </a:t>
              </a:r>
              <a:r>
                <a:rPr lang="en-GB" sz="1050" dirty="0">
                  <a:cs typeface="Century Gothic" panose="020B0502020202020204" pitchFamily="34" charset="0"/>
                </a:rPr>
                <a:t>on every slide</a:t>
              </a:r>
            </a:p>
          </p:txBody>
        </p:sp>
      </p:grpSp>
      <p:cxnSp>
        <p:nvCxnSpPr>
          <p:cNvPr id="29" name="Straight Connector 28">
            <a:extLst>
              <a:ext uri="{FF2B5EF4-FFF2-40B4-BE49-F238E27FC236}">
                <a16:creationId xmlns:a16="http://schemas.microsoft.com/office/drawing/2014/main" id="{A4A5495F-3371-2853-7B0C-139D4B98DCC6}"/>
              </a:ext>
            </a:extLst>
          </p:cNvPr>
          <p:cNvCxnSpPr>
            <a:cxnSpLocks/>
          </p:cNvCxnSpPr>
          <p:nvPr userDrawn="1"/>
        </p:nvCxnSpPr>
        <p:spPr>
          <a:xfrm>
            <a:off x="345246" y="2393922"/>
            <a:ext cx="11481629"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Arrow: Down 29">
            <a:extLst>
              <a:ext uri="{FF2B5EF4-FFF2-40B4-BE49-F238E27FC236}">
                <a16:creationId xmlns:a16="http://schemas.microsoft.com/office/drawing/2014/main" id="{1E444B78-8DAC-05BE-9E0A-59E1606B4652}"/>
              </a:ext>
            </a:extLst>
          </p:cNvPr>
          <p:cNvSpPr/>
          <p:nvPr userDrawn="1"/>
        </p:nvSpPr>
        <p:spPr>
          <a:xfrm>
            <a:off x="5788689" y="5990167"/>
            <a:ext cx="620554" cy="404283"/>
          </a:xfrm>
          <a:prstGeom prst="downArrow">
            <a:avLst>
              <a:gd name="adj1" fmla="val 50000"/>
              <a:gd name="adj2" fmla="val 3944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dirty="0"/>
          </a:p>
        </p:txBody>
      </p:sp>
    </p:spTree>
    <p:extLst>
      <p:ext uri="{BB962C8B-B14F-4D97-AF65-F5344CB8AC3E}">
        <p14:creationId xmlns:p14="http://schemas.microsoft.com/office/powerpoint/2010/main" val="3569756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E66B31-3456-7160-2E0C-8FA31B56805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960000" y="933453"/>
            <a:ext cx="6887797" cy="1065543"/>
          </a:xfrm>
        </p:spPr>
        <p:txBody>
          <a:bodyPr lIns="0" tIns="0" rIns="0" bIns="0" anchor="t" anchorCtr="0">
            <a:noAutofit/>
          </a:bodyPr>
          <a:lstStyle>
            <a:lvl1pPr algn="l">
              <a:defRPr sz="6400" cap="none" baseline="0">
                <a:solidFill>
                  <a:schemeClr val="tx1"/>
                </a:solidFill>
              </a:defRPr>
            </a:lvl1pPr>
          </a:lstStyle>
          <a:p>
            <a:r>
              <a:rPr lang="en-GB" dirty="0"/>
              <a:t>Contents</a:t>
            </a:r>
          </a:p>
        </p:txBody>
      </p:sp>
      <p:sp>
        <p:nvSpPr>
          <p:cNvPr id="8" name="Text Placeholder 4">
            <a:extLst>
              <a:ext uri="{FF2B5EF4-FFF2-40B4-BE49-F238E27FC236}">
                <a16:creationId xmlns:a16="http://schemas.microsoft.com/office/drawing/2014/main" id="{5D83BEDE-E731-6DFC-6687-A006B4BF7534}"/>
              </a:ext>
            </a:extLst>
          </p:cNvPr>
          <p:cNvSpPr>
            <a:spLocks noGrp="1"/>
          </p:cNvSpPr>
          <p:nvPr>
            <p:ph type="body" sz="quarter" idx="11"/>
          </p:nvPr>
        </p:nvSpPr>
        <p:spPr>
          <a:xfrm>
            <a:off x="960000" y="2400000"/>
            <a:ext cx="4943384" cy="2856280"/>
          </a:xfrm>
        </p:spPr>
        <p:txBody>
          <a:bodyPr>
            <a:normAutofit/>
          </a:bodyPr>
          <a:lstStyle>
            <a:lvl1pPr marL="304792" indent="-304792">
              <a:spcAft>
                <a:spcPts val="1067"/>
              </a:spcAft>
              <a:buClr>
                <a:schemeClr val="tx2"/>
              </a:buClr>
              <a:buFont typeface="+mj-lt"/>
              <a:buAutoNum type="arabicPeriod"/>
              <a:defRPr sz="1800"/>
            </a:lvl1pPr>
          </a:lstStyle>
          <a:p>
            <a:pPr lvl="0"/>
            <a:r>
              <a:rPr lang="en-US" dirty="0"/>
              <a:t>Click to edit Master text styles</a:t>
            </a:r>
          </a:p>
        </p:txBody>
      </p:sp>
      <p:pic>
        <p:nvPicPr>
          <p:cNvPr id="6" name="Picture 5" descr="A blue and green logo&#10;&#10;AI-generated content may be incorrect.">
            <a:extLst>
              <a:ext uri="{FF2B5EF4-FFF2-40B4-BE49-F238E27FC236}">
                <a16:creationId xmlns:a16="http://schemas.microsoft.com/office/drawing/2014/main" id="{E0F6668C-D1E5-6BB3-681C-DAC80A4E072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
        <p:nvSpPr>
          <p:cNvPr id="10" name="Slide Number Placeholder 6">
            <a:extLst>
              <a:ext uri="{FF2B5EF4-FFF2-40B4-BE49-F238E27FC236}">
                <a16:creationId xmlns:a16="http://schemas.microsoft.com/office/drawing/2014/main" id="{F8D48165-3AD9-02F3-C64E-358CD358168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848732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6">
            <a:extLst>
              <a:ext uri="{FF2B5EF4-FFF2-40B4-BE49-F238E27FC236}">
                <a16:creationId xmlns:a16="http://schemas.microsoft.com/office/drawing/2014/main" id="{0407D771-605A-A61D-DB60-F8482AA62BF1}"/>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pic>
        <p:nvPicPr>
          <p:cNvPr id="6" name="Picture 5" descr="A blue and green logo&#10;&#10;AI-generated content may be incorrect.">
            <a:extLst>
              <a:ext uri="{FF2B5EF4-FFF2-40B4-BE49-F238E27FC236}">
                <a16:creationId xmlns:a16="http://schemas.microsoft.com/office/drawing/2014/main" id="{A060501A-0E2E-9402-0050-8B368D75A28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2064090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 Gradient Backgroun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4E4A5F-3BA0-789D-200C-FF2327AA442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6">
            <a:extLst>
              <a:ext uri="{FF2B5EF4-FFF2-40B4-BE49-F238E27FC236}">
                <a16:creationId xmlns:a16="http://schemas.microsoft.com/office/drawing/2014/main" id="{0407D771-605A-A61D-DB60-F8482AA62BF1}"/>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pic>
        <p:nvPicPr>
          <p:cNvPr id="7" name="Picture 6" descr="A blue and green logo&#10;&#10;AI-generated content may be incorrect.">
            <a:extLst>
              <a:ext uri="{FF2B5EF4-FFF2-40B4-BE49-F238E27FC236}">
                <a16:creationId xmlns:a16="http://schemas.microsoft.com/office/drawing/2014/main" id="{8E6E8716-BD45-14D1-BD7A-6FA7289A649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4193542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6">
            <a:extLst>
              <a:ext uri="{FF2B5EF4-FFF2-40B4-BE49-F238E27FC236}">
                <a16:creationId xmlns:a16="http://schemas.microsoft.com/office/drawing/2014/main" id="{0407D771-605A-A61D-DB60-F8482AA62BF1}"/>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7" name="Title 1">
            <a:extLst>
              <a:ext uri="{FF2B5EF4-FFF2-40B4-BE49-F238E27FC236}">
                <a16:creationId xmlns:a16="http://schemas.microsoft.com/office/drawing/2014/main" id="{8B087CB9-CBA5-A0E8-C0C6-39861248006E}"/>
              </a:ext>
            </a:extLst>
          </p:cNvPr>
          <p:cNvSpPr>
            <a:spLocks noGrp="1"/>
          </p:cNvSpPr>
          <p:nvPr>
            <p:ph type="ctrTitle" hasCustomPrompt="1"/>
          </p:nvPr>
        </p:nvSpPr>
        <p:spPr>
          <a:xfrm>
            <a:off x="334437" y="597121"/>
            <a:ext cx="9934170" cy="947903"/>
          </a:xfrm>
        </p:spPr>
        <p:txBody>
          <a:bodyPr lIns="0" tIns="0" rIns="0" bIns="0" anchor="t" anchorCtr="0">
            <a:noAutofit/>
          </a:bodyPr>
          <a:lstStyle>
            <a:lvl1pPr algn="l">
              <a:defRPr sz="3200" b="0" cap="none" baseline="0">
                <a:solidFill>
                  <a:schemeClr val="tx1"/>
                </a:solidFill>
              </a:defRPr>
            </a:lvl1pPr>
          </a:lstStyle>
          <a:p>
            <a:r>
              <a:rPr lang="en-GB" dirty="0"/>
              <a:t>Headline to go here</a:t>
            </a:r>
          </a:p>
        </p:txBody>
      </p:sp>
      <p:pic>
        <p:nvPicPr>
          <p:cNvPr id="6" name="Picture 5" descr="A blue and green logo&#10;&#10;AI-generated content may be incorrect.">
            <a:extLst>
              <a:ext uri="{FF2B5EF4-FFF2-40B4-BE49-F238E27FC236}">
                <a16:creationId xmlns:a16="http://schemas.microsoft.com/office/drawing/2014/main" id="{5E119A8D-4CE8-CA59-6847-BD7EEF395D7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2102770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with image in quarter circ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56194D62-76E6-D3C8-7411-873E243B6CDA}"/>
              </a:ext>
            </a:extLst>
          </p:cNvPr>
          <p:cNvSpPr>
            <a:spLocks noGrp="1"/>
          </p:cNvSpPr>
          <p:nvPr>
            <p:ph type="pic" sz="quarter" idx="12"/>
          </p:nvPr>
        </p:nvSpPr>
        <p:spPr>
          <a:xfrm>
            <a:off x="7698574" y="1"/>
            <a:ext cx="4493426" cy="4494179"/>
          </a:xfrm>
          <a:custGeom>
            <a:avLst/>
            <a:gdLst>
              <a:gd name="connsiteX0" fmla="*/ 0 w 4493426"/>
              <a:gd name="connsiteY0" fmla="*/ 0 h 4494179"/>
              <a:gd name="connsiteX1" fmla="*/ 4493426 w 4493426"/>
              <a:gd name="connsiteY1" fmla="*/ 0 h 4494179"/>
              <a:gd name="connsiteX2" fmla="*/ 4493426 w 4493426"/>
              <a:gd name="connsiteY2" fmla="*/ 4494179 h 4494179"/>
              <a:gd name="connsiteX3" fmla="*/ 0 w 4493426"/>
              <a:gd name="connsiteY3" fmla="*/ 0 h 4494179"/>
            </a:gdLst>
            <a:ahLst/>
            <a:cxnLst>
              <a:cxn ang="0">
                <a:pos x="connsiteX0" y="connsiteY0"/>
              </a:cxn>
              <a:cxn ang="0">
                <a:pos x="connsiteX1" y="connsiteY1"/>
              </a:cxn>
              <a:cxn ang="0">
                <a:pos x="connsiteX2" y="connsiteY2"/>
              </a:cxn>
              <a:cxn ang="0">
                <a:pos x="connsiteX3" y="connsiteY3"/>
              </a:cxn>
            </a:cxnLst>
            <a:rect l="l" t="t" r="r" b="b"/>
            <a:pathLst>
              <a:path w="4493426" h="4494179">
                <a:moveTo>
                  <a:pt x="0" y="0"/>
                </a:moveTo>
                <a:lnTo>
                  <a:pt x="4493426" y="0"/>
                </a:lnTo>
                <a:lnTo>
                  <a:pt x="4493426" y="4494179"/>
                </a:lnTo>
                <a:cubicBezTo>
                  <a:pt x="2011775" y="4494179"/>
                  <a:pt x="0" y="2482067"/>
                  <a:pt x="0" y="0"/>
                </a:cubicBezTo>
                <a:close/>
              </a:path>
            </a:pathLst>
          </a:custGeom>
          <a:noFill/>
        </p:spPr>
        <p:txBody>
          <a:bodyPr wrap="square">
            <a:noAutofit/>
          </a:bodyPr>
          <a:lstStyle/>
          <a:p>
            <a:endParaRPr lang="en-US"/>
          </a:p>
        </p:txBody>
      </p:sp>
      <p:sp>
        <p:nvSpPr>
          <p:cNvPr id="6" name="Rectangle 5">
            <a:extLst>
              <a:ext uri="{FF2B5EF4-FFF2-40B4-BE49-F238E27FC236}">
                <a16:creationId xmlns:a16="http://schemas.microsoft.com/office/drawing/2014/main" id="{5E660063-CBCE-B267-BD96-E8CF863DA3BA}"/>
              </a:ext>
            </a:extLst>
          </p:cNvPr>
          <p:cNvSpPr/>
          <p:nvPr userDrawn="1"/>
        </p:nvSpPr>
        <p:spPr>
          <a:xfrm>
            <a:off x="3632200" y="6406819"/>
            <a:ext cx="5413374" cy="333706"/>
          </a:xfrm>
          <a:prstGeom prst="rect">
            <a:avLst/>
          </a:prstGeom>
          <a:solidFill>
            <a:schemeClr val="dk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959999" y="2904993"/>
            <a:ext cx="6887797" cy="1694845"/>
          </a:xfrm>
        </p:spPr>
        <p:txBody>
          <a:bodyPr lIns="0" tIns="0" rIns="0" bIns="0" anchor="t" anchorCtr="0">
            <a:noAutofit/>
          </a:bodyPr>
          <a:lstStyle>
            <a:lvl1pPr algn="l">
              <a:defRPr sz="6400" cap="none" baseline="0">
                <a:solidFill>
                  <a:schemeClr val="bg1"/>
                </a:solidFill>
              </a:defRPr>
            </a:lvl1pPr>
          </a:lstStyle>
          <a:p>
            <a:r>
              <a:rPr lang="en-GB" dirty="0"/>
              <a:t>Presentation title to go here</a:t>
            </a:r>
          </a:p>
        </p:txBody>
      </p:sp>
      <p:pic>
        <p:nvPicPr>
          <p:cNvPr id="9" name="Picture 8" descr="A white and blue logo&#10;&#10;Description automatically generated">
            <a:extLst>
              <a:ext uri="{FF2B5EF4-FFF2-40B4-BE49-F238E27FC236}">
                <a16:creationId xmlns:a16="http://schemas.microsoft.com/office/drawing/2014/main" id="{395862B5-CF18-1234-5D5A-F07E9C4234EC}"/>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0000" y="794148"/>
            <a:ext cx="1913595" cy="574755"/>
          </a:xfrm>
          <a:prstGeom prst="rect">
            <a:avLst/>
          </a:prstGeom>
        </p:spPr>
      </p:pic>
      <p:sp>
        <p:nvSpPr>
          <p:cNvPr id="13" name="Rectangle 12">
            <a:extLst>
              <a:ext uri="{FF2B5EF4-FFF2-40B4-BE49-F238E27FC236}">
                <a16:creationId xmlns:a16="http://schemas.microsoft.com/office/drawing/2014/main" id="{F972C50B-02E4-66A2-88D9-6FEF213B7E2B}"/>
              </a:ext>
            </a:extLst>
          </p:cNvPr>
          <p:cNvSpPr/>
          <p:nvPr userDrawn="1"/>
        </p:nvSpPr>
        <p:spPr>
          <a:xfrm>
            <a:off x="0" y="6771573"/>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6" name="Text Placeholder 15">
            <a:extLst>
              <a:ext uri="{FF2B5EF4-FFF2-40B4-BE49-F238E27FC236}">
                <a16:creationId xmlns:a16="http://schemas.microsoft.com/office/drawing/2014/main" id="{93229C13-614A-EBE4-E619-A2B4045DDAB7}"/>
              </a:ext>
            </a:extLst>
          </p:cNvPr>
          <p:cNvSpPr>
            <a:spLocks noGrp="1"/>
          </p:cNvSpPr>
          <p:nvPr>
            <p:ph type="body" sz="quarter" idx="10" hasCustomPrompt="1"/>
          </p:nvPr>
        </p:nvSpPr>
        <p:spPr>
          <a:xfrm>
            <a:off x="960002" y="5603264"/>
            <a:ext cx="6887796" cy="268149"/>
          </a:xfrm>
        </p:spPr>
        <p:txBody>
          <a:bodyPr>
            <a:noAutofit/>
          </a:bodyPr>
          <a:lstStyle>
            <a:lvl1pPr marL="0" indent="0">
              <a:buNone/>
              <a:defRPr sz="1600">
                <a:solidFill>
                  <a:schemeClr val="bg2"/>
                </a:solidFill>
              </a:defRPr>
            </a:lvl1pPr>
            <a:lvl2pPr marL="287993" indent="0">
              <a:buNone/>
              <a:defRPr sz="1600">
                <a:solidFill>
                  <a:schemeClr val="bg2"/>
                </a:solidFill>
              </a:defRPr>
            </a:lvl2pPr>
            <a:lvl3pPr marL="575986" indent="0">
              <a:buNone/>
              <a:defRPr sz="1600">
                <a:solidFill>
                  <a:schemeClr val="bg2"/>
                </a:solidFill>
              </a:defRPr>
            </a:lvl3pPr>
            <a:lvl4pPr marL="1371566" indent="0">
              <a:buNone/>
              <a:defRPr sz="1600">
                <a:solidFill>
                  <a:schemeClr val="bg2"/>
                </a:solidFill>
              </a:defRPr>
            </a:lvl4pPr>
            <a:lvl5pPr marL="1828754" indent="0">
              <a:buNone/>
              <a:defRPr lang="en-GB" sz="1600" kern="1200" cap="none" baseline="0" dirty="0" smtClean="0">
                <a:solidFill>
                  <a:schemeClr val="bg2"/>
                </a:solidFill>
                <a:latin typeface="+mj-lt"/>
                <a:ea typeface="+mj-ea"/>
                <a:cs typeface="+mj-cs"/>
              </a:defRPr>
            </a:lvl5pPr>
          </a:lstStyle>
          <a:p>
            <a:pPr lvl="0"/>
            <a:r>
              <a:rPr lang="en-GB"/>
              <a:t>Presenters Name</a:t>
            </a:r>
            <a:endParaRPr lang="en-US"/>
          </a:p>
        </p:txBody>
      </p:sp>
      <p:sp>
        <p:nvSpPr>
          <p:cNvPr id="3" name="Text Placeholder 15">
            <a:extLst>
              <a:ext uri="{FF2B5EF4-FFF2-40B4-BE49-F238E27FC236}">
                <a16:creationId xmlns:a16="http://schemas.microsoft.com/office/drawing/2014/main" id="{4B1959DB-99EF-EDB3-ED84-4CB4B4CD06C8}"/>
              </a:ext>
            </a:extLst>
          </p:cNvPr>
          <p:cNvSpPr>
            <a:spLocks noGrp="1"/>
          </p:cNvSpPr>
          <p:nvPr>
            <p:ph type="body" sz="quarter" idx="11" hasCustomPrompt="1"/>
          </p:nvPr>
        </p:nvSpPr>
        <p:spPr>
          <a:xfrm>
            <a:off x="960002" y="5892580"/>
            <a:ext cx="6887796" cy="268149"/>
          </a:xfrm>
        </p:spPr>
        <p:txBody>
          <a:bodyPr>
            <a:noAutofit/>
          </a:bodyPr>
          <a:lstStyle>
            <a:lvl1pPr marL="0" indent="0">
              <a:buNone/>
              <a:defRPr sz="1600">
                <a:solidFill>
                  <a:schemeClr val="bg2"/>
                </a:solidFill>
              </a:defRPr>
            </a:lvl1pPr>
            <a:lvl2pPr marL="287993" indent="0">
              <a:buNone/>
              <a:defRPr sz="1600">
                <a:solidFill>
                  <a:schemeClr val="bg2"/>
                </a:solidFill>
              </a:defRPr>
            </a:lvl2pPr>
            <a:lvl3pPr marL="575986" indent="0">
              <a:buNone/>
              <a:defRPr sz="1600">
                <a:solidFill>
                  <a:schemeClr val="bg2"/>
                </a:solidFill>
              </a:defRPr>
            </a:lvl3pPr>
            <a:lvl4pPr marL="1371566" indent="0">
              <a:buNone/>
              <a:defRPr sz="1600">
                <a:solidFill>
                  <a:schemeClr val="bg2"/>
                </a:solidFill>
              </a:defRPr>
            </a:lvl4pPr>
            <a:lvl5pPr marL="1828754" indent="0">
              <a:buNone/>
              <a:defRPr lang="en-GB" sz="1600" kern="1200" cap="none" baseline="0" dirty="0" smtClean="0">
                <a:solidFill>
                  <a:schemeClr val="bg2"/>
                </a:solidFill>
                <a:latin typeface="+mj-lt"/>
                <a:ea typeface="+mj-ea"/>
                <a:cs typeface="+mj-cs"/>
              </a:defRPr>
            </a:lvl5pPr>
          </a:lstStyle>
          <a:p>
            <a:pPr lvl="0"/>
            <a:r>
              <a:rPr lang="en-GB"/>
              <a:t>Presentation Date</a:t>
            </a:r>
            <a:endParaRPr lang="en-US"/>
          </a:p>
        </p:txBody>
      </p:sp>
      <p:sp>
        <p:nvSpPr>
          <p:cNvPr id="8" name="Slide Number Placeholder 6">
            <a:extLst>
              <a:ext uri="{FF2B5EF4-FFF2-40B4-BE49-F238E27FC236}">
                <a16:creationId xmlns:a16="http://schemas.microsoft.com/office/drawing/2014/main" id="{EB761C7F-09C9-8B49-9933-0380DB1DD4C4}"/>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
        <p:nvSpPr>
          <p:cNvPr id="19" name="TextBox 18">
            <a:extLst>
              <a:ext uri="{FF2B5EF4-FFF2-40B4-BE49-F238E27FC236}">
                <a16:creationId xmlns:a16="http://schemas.microsoft.com/office/drawing/2014/main" id="{CBC7C8D5-4C36-3783-885B-03DE7DABFEF6}"/>
              </a:ext>
            </a:extLst>
          </p:cNvPr>
          <p:cNvSpPr txBox="1"/>
          <p:nvPr userDrawn="1"/>
        </p:nvSpPr>
        <p:spPr>
          <a:xfrm>
            <a:off x="12427124" y="320456"/>
            <a:ext cx="3485975" cy="6217087"/>
          </a:xfrm>
          <a:prstGeom prst="rect">
            <a:avLst/>
          </a:prstGeom>
          <a:noFill/>
        </p:spPr>
        <p:txBody>
          <a:bodyPr wrap="square" lIns="0" tIns="0" rIns="0" bIns="0" rtlCol="0">
            <a:spAutoFit/>
          </a:bodyPr>
          <a:lstStyle/>
          <a:p>
            <a:pPr marL="0" indent="0" algn="l">
              <a:spcAft>
                <a:spcPts val="1200"/>
              </a:spcAft>
              <a:buFont typeface="Century Gothic" panose="020B0502020202020204" pitchFamily="34" charset="0"/>
              <a:buNone/>
            </a:pPr>
            <a:r>
              <a:rPr lang="en-GB" sz="2000" b="1" dirty="0"/>
              <a:t>Should you wish to add a photo to this slide</a:t>
            </a:r>
          </a:p>
          <a:p>
            <a:pPr marL="285750" indent="-285750" algn="l">
              <a:spcAft>
                <a:spcPts val="1200"/>
              </a:spcAft>
              <a:buFont typeface="Century Gothic" panose="020B0502020202020204" pitchFamily="34" charset="0"/>
              <a:buChar char="•"/>
            </a:pPr>
            <a:r>
              <a:rPr lang="en-GB" sz="1800" dirty="0"/>
              <a:t>Click the ‘Insert Picture’ button in the quarter circle placeholder to the top right</a:t>
            </a:r>
          </a:p>
          <a:p>
            <a:pPr marL="285750" indent="-285750" algn="l">
              <a:spcAft>
                <a:spcPts val="1200"/>
              </a:spcAft>
              <a:buFont typeface="Century Gothic" panose="020B0502020202020204" pitchFamily="34" charset="0"/>
              <a:buChar char="•"/>
            </a:pPr>
            <a:r>
              <a:rPr lang="en-GB" sz="1800" b="0" dirty="0">
                <a:cs typeface="Century Gothic" panose="020B0502020202020204" pitchFamily="34" charset="0"/>
              </a:rPr>
              <a:t>Images</a:t>
            </a:r>
            <a:r>
              <a:rPr lang="en-GB" sz="1800" dirty="0">
                <a:cs typeface="Century Gothic" panose="020B0502020202020204" pitchFamily="34" charset="0"/>
              </a:rPr>
              <a:t> must be sourced from our </a:t>
            </a:r>
            <a:r>
              <a:rPr lang="en-GB" sz="1800" dirty="0">
                <a:cs typeface="Century Gothic" panose="020B0502020202020204" pitchFamily="34" charset="0"/>
                <a:hlinkClick r:id="rId4">
                  <a:extLst>
                    <a:ext uri="{A12FA001-AC4F-418D-AE19-62706E023703}">
                      <ahyp:hlinkClr xmlns:ahyp="http://schemas.microsoft.com/office/drawing/2018/hyperlinkcolor" val="tx"/>
                    </a:ext>
                  </a:extLst>
                </a:hlinkClick>
              </a:rPr>
              <a:t>Media Library</a:t>
            </a:r>
            <a:endParaRPr lang="en-GB" sz="1800" dirty="0">
              <a:cs typeface="Century Gothic" panose="020B0502020202020204" pitchFamily="34" charset="0"/>
            </a:endParaRP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If required, recolour the photo from within the top ribbon menu. Select photo &gt; picture format tab in top ribbon – colour dropdown menu</a:t>
            </a: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And/or right click and choose ‘format picture’ then the photo icon from within the right sidebar, to increase the picture transparency to better blend to the slide style</a:t>
            </a:r>
            <a:endParaRPr lang="en-GB" sz="1800" dirty="0"/>
          </a:p>
        </p:txBody>
      </p:sp>
    </p:spTree>
    <p:extLst>
      <p:ext uri="{BB962C8B-B14F-4D97-AF65-F5344CB8AC3E}">
        <p14:creationId xmlns:p14="http://schemas.microsoft.com/office/powerpoint/2010/main" val="66842443"/>
      </p:ext>
    </p:extLst>
  </p:cSld>
  <p:clrMapOvr>
    <a:masterClrMapping/>
  </p:clrMapOvr>
  <p:extLst>
    <p:ext uri="{DCECCB84-F9BA-43D5-87BE-67443E8EF086}">
      <p15:sldGuideLst xmlns:p15="http://schemas.microsoft.com/office/powerpoint/2012/main">
        <p15:guide id="1" pos="604">
          <p15:clr>
            <a:srgbClr val="FBAE40"/>
          </p15:clr>
        </p15:guide>
        <p15:guide id="2" pos="371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 with image in quarter circ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E66B31-3456-7160-2E0C-8FA31B56805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19" name="Picture Placeholder 18">
            <a:extLst>
              <a:ext uri="{FF2B5EF4-FFF2-40B4-BE49-F238E27FC236}">
                <a16:creationId xmlns:a16="http://schemas.microsoft.com/office/drawing/2014/main" id="{326BC0EC-7118-BED0-8CBA-8CC3DBB2FDD3}"/>
              </a:ext>
            </a:extLst>
          </p:cNvPr>
          <p:cNvSpPr>
            <a:spLocks noGrp="1"/>
          </p:cNvSpPr>
          <p:nvPr>
            <p:ph type="pic" sz="quarter" idx="12"/>
          </p:nvPr>
        </p:nvSpPr>
        <p:spPr>
          <a:xfrm>
            <a:off x="7668870" y="2237362"/>
            <a:ext cx="4523131" cy="4524686"/>
          </a:xfrm>
          <a:custGeom>
            <a:avLst/>
            <a:gdLst>
              <a:gd name="connsiteX0" fmla="*/ 4523131 w 4523131"/>
              <a:gd name="connsiteY0" fmla="*/ 0 h 4524686"/>
              <a:gd name="connsiteX1" fmla="*/ 4523131 w 4523131"/>
              <a:gd name="connsiteY1" fmla="*/ 4524686 h 4524686"/>
              <a:gd name="connsiteX2" fmla="*/ 0 w 4523131"/>
              <a:gd name="connsiteY2" fmla="*/ 4524686 h 4524686"/>
              <a:gd name="connsiteX3" fmla="*/ 5525 w 4523131"/>
              <a:gd name="connsiteY3" fmla="*/ 4299079 h 4524686"/>
              <a:gd name="connsiteX4" fmla="*/ 4290372 w 4523131"/>
              <a:gd name="connsiteY4" fmla="*/ 5888 h 4524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3131" h="4524686">
                <a:moveTo>
                  <a:pt x="4523131" y="0"/>
                </a:moveTo>
                <a:lnTo>
                  <a:pt x="4523131" y="4524686"/>
                </a:lnTo>
                <a:lnTo>
                  <a:pt x="0" y="4524686"/>
                </a:lnTo>
                <a:lnTo>
                  <a:pt x="5525" y="4299079"/>
                </a:lnTo>
                <a:cubicBezTo>
                  <a:pt x="119259" y="1982126"/>
                  <a:pt x="1975170" y="123286"/>
                  <a:pt x="4290372" y="5888"/>
                </a:cubicBezTo>
                <a:close/>
              </a:path>
            </a:pathLst>
          </a:custGeom>
          <a:noFill/>
        </p:spPr>
        <p:txBody>
          <a:bodyPr wrap="square">
            <a:noAutofit/>
          </a:bodyPr>
          <a:lstStyle/>
          <a:p>
            <a:endParaRPr lang="en-US"/>
          </a:p>
        </p:txBody>
      </p:sp>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960000" y="933453"/>
            <a:ext cx="6374655" cy="1065543"/>
          </a:xfrm>
        </p:spPr>
        <p:txBody>
          <a:bodyPr lIns="0" tIns="0" rIns="0" bIns="0" anchor="t" anchorCtr="0">
            <a:noAutofit/>
          </a:bodyPr>
          <a:lstStyle>
            <a:lvl1pPr algn="l">
              <a:defRPr sz="6400" cap="none" baseline="0">
                <a:solidFill>
                  <a:schemeClr val="tx1"/>
                </a:solidFill>
              </a:defRPr>
            </a:lvl1pPr>
          </a:lstStyle>
          <a:p>
            <a:r>
              <a:rPr lang="en-GB" dirty="0"/>
              <a:t>Contents</a:t>
            </a:r>
          </a:p>
        </p:txBody>
      </p:sp>
      <p:sp>
        <p:nvSpPr>
          <p:cNvPr id="8" name="Text Placeholder 4">
            <a:extLst>
              <a:ext uri="{FF2B5EF4-FFF2-40B4-BE49-F238E27FC236}">
                <a16:creationId xmlns:a16="http://schemas.microsoft.com/office/drawing/2014/main" id="{5D83BEDE-E731-6DFC-6687-A006B4BF7534}"/>
              </a:ext>
            </a:extLst>
          </p:cNvPr>
          <p:cNvSpPr>
            <a:spLocks noGrp="1"/>
          </p:cNvSpPr>
          <p:nvPr>
            <p:ph type="body" sz="quarter" idx="11"/>
          </p:nvPr>
        </p:nvSpPr>
        <p:spPr>
          <a:xfrm>
            <a:off x="960000" y="2400000"/>
            <a:ext cx="4943384" cy="2856280"/>
          </a:xfrm>
        </p:spPr>
        <p:txBody>
          <a:bodyPr>
            <a:normAutofit/>
          </a:bodyPr>
          <a:lstStyle>
            <a:lvl1pPr marL="304792" indent="-304792">
              <a:spcAft>
                <a:spcPts val="1067"/>
              </a:spcAft>
              <a:buClr>
                <a:schemeClr val="tx2"/>
              </a:buClr>
              <a:buFont typeface="+mj-lt"/>
              <a:buAutoNum type="arabicPeriod"/>
              <a:defRPr sz="1800"/>
            </a:lvl1pPr>
          </a:lstStyle>
          <a:p>
            <a:pPr lvl="0"/>
            <a:r>
              <a:rPr lang="en-US" dirty="0"/>
              <a:t>Click to edit Master text styles</a:t>
            </a:r>
          </a:p>
        </p:txBody>
      </p:sp>
      <p:pic>
        <p:nvPicPr>
          <p:cNvPr id="6" name="Picture 5" descr="A blue and green logo&#10;&#10;AI-generated content may be incorrect.">
            <a:extLst>
              <a:ext uri="{FF2B5EF4-FFF2-40B4-BE49-F238E27FC236}">
                <a16:creationId xmlns:a16="http://schemas.microsoft.com/office/drawing/2014/main" id="{E0F6668C-D1E5-6BB3-681C-DAC80A4E072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
        <p:nvSpPr>
          <p:cNvPr id="10" name="Slide Number Placeholder 6">
            <a:extLst>
              <a:ext uri="{FF2B5EF4-FFF2-40B4-BE49-F238E27FC236}">
                <a16:creationId xmlns:a16="http://schemas.microsoft.com/office/drawing/2014/main" id="{F8D48165-3AD9-02F3-C64E-358CD358168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5" name="TextBox 4">
            <a:extLst>
              <a:ext uri="{FF2B5EF4-FFF2-40B4-BE49-F238E27FC236}">
                <a16:creationId xmlns:a16="http://schemas.microsoft.com/office/drawing/2014/main" id="{A8C889EA-D94D-8983-7D68-8D15F6E3C8DA}"/>
              </a:ext>
            </a:extLst>
          </p:cNvPr>
          <p:cNvSpPr txBox="1"/>
          <p:nvPr userDrawn="1"/>
        </p:nvSpPr>
        <p:spPr>
          <a:xfrm>
            <a:off x="12427124" y="320456"/>
            <a:ext cx="3485975" cy="6217087"/>
          </a:xfrm>
          <a:prstGeom prst="rect">
            <a:avLst/>
          </a:prstGeom>
          <a:noFill/>
        </p:spPr>
        <p:txBody>
          <a:bodyPr wrap="square" lIns="0" tIns="0" rIns="0" bIns="0" rtlCol="0">
            <a:spAutoFit/>
          </a:bodyPr>
          <a:lstStyle/>
          <a:p>
            <a:pPr marL="0" indent="0" algn="l">
              <a:spcAft>
                <a:spcPts val="1200"/>
              </a:spcAft>
              <a:buFont typeface="Century Gothic" panose="020B0502020202020204" pitchFamily="34" charset="0"/>
              <a:buNone/>
            </a:pPr>
            <a:r>
              <a:rPr lang="en-GB" sz="2000" b="1" dirty="0"/>
              <a:t>Should you wish to add a photo to this slide</a:t>
            </a:r>
          </a:p>
          <a:p>
            <a:pPr marL="285750" indent="-285750" algn="l">
              <a:spcAft>
                <a:spcPts val="1200"/>
              </a:spcAft>
              <a:buFont typeface="Century Gothic" panose="020B0502020202020204" pitchFamily="34" charset="0"/>
              <a:buChar char="•"/>
            </a:pPr>
            <a:r>
              <a:rPr lang="en-GB" sz="1800" dirty="0"/>
              <a:t>Click the ‘Insert Picture’ button in the quarter circle placeholder to the bottom right</a:t>
            </a:r>
          </a:p>
          <a:p>
            <a:pPr marL="285750" indent="-285750" algn="l">
              <a:spcAft>
                <a:spcPts val="1200"/>
              </a:spcAft>
              <a:buFont typeface="Century Gothic" panose="020B0502020202020204" pitchFamily="34" charset="0"/>
              <a:buChar char="•"/>
            </a:pPr>
            <a:r>
              <a:rPr lang="en-GB" sz="1800" b="0" dirty="0">
                <a:cs typeface="Century Gothic" panose="020B0502020202020204" pitchFamily="34" charset="0"/>
              </a:rPr>
              <a:t>Images</a:t>
            </a:r>
            <a:r>
              <a:rPr lang="en-GB" sz="1800" dirty="0">
                <a:cs typeface="Century Gothic" panose="020B0502020202020204" pitchFamily="34" charset="0"/>
              </a:rPr>
              <a:t> must be sourced from our </a:t>
            </a:r>
            <a:r>
              <a:rPr lang="en-GB" sz="1800" dirty="0">
                <a:cs typeface="Century Gothic" panose="020B0502020202020204" pitchFamily="34" charset="0"/>
                <a:hlinkClick r:id="rId4">
                  <a:extLst>
                    <a:ext uri="{A12FA001-AC4F-418D-AE19-62706E023703}">
                      <ahyp:hlinkClr xmlns:ahyp="http://schemas.microsoft.com/office/drawing/2018/hyperlinkcolor" val="tx"/>
                    </a:ext>
                  </a:extLst>
                </a:hlinkClick>
              </a:rPr>
              <a:t>Media Library</a:t>
            </a:r>
            <a:endParaRPr lang="en-GB" sz="1800" dirty="0">
              <a:cs typeface="Century Gothic" panose="020B0502020202020204" pitchFamily="34" charset="0"/>
            </a:endParaRP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Right click on your photo and ‘send to back’ – this ensures the footer slide number remains visible </a:t>
            </a: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If required, recolour the photo from within the top ribbon menu, or right click and choose ‘format picture’ to increase the picture transparency from within the right sidebar, to better blend to the slide style</a:t>
            </a:r>
            <a:endParaRPr lang="en-GB" sz="1800" dirty="0"/>
          </a:p>
        </p:txBody>
      </p:sp>
    </p:spTree>
    <p:extLst>
      <p:ext uri="{BB962C8B-B14F-4D97-AF65-F5344CB8AC3E}">
        <p14:creationId xmlns:p14="http://schemas.microsoft.com/office/powerpoint/2010/main" val="917394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right hand side panel">
    <p:spTree>
      <p:nvGrpSpPr>
        <p:cNvPr id="1" name=""/>
        <p:cNvGrpSpPr/>
        <p:nvPr/>
      </p:nvGrpSpPr>
      <p:grpSpPr>
        <a:xfrm>
          <a:off x="0" y="0"/>
          <a:ext cx="0" cy="0"/>
          <a:chOff x="0" y="0"/>
          <a:chExt cx="0" cy="0"/>
        </a:xfrm>
      </p:grpSpPr>
      <p:pic>
        <p:nvPicPr>
          <p:cNvPr id="4" name="Picture 3" descr="A blue background with a heart&#10;&#10;AI-generated content may be incorrect.">
            <a:extLst>
              <a:ext uri="{FF2B5EF4-FFF2-40B4-BE49-F238E27FC236}">
                <a16:creationId xmlns:a16="http://schemas.microsoft.com/office/drawing/2014/main" id="{970E5CDA-04D5-E1C0-4222-F2EF1F112F8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55476" b="3069"/>
          <a:stretch>
            <a:fillRect/>
          </a:stretch>
        </p:blipFill>
        <p:spPr>
          <a:xfrm>
            <a:off x="7587574" y="-737"/>
            <a:ext cx="4604426" cy="6761480"/>
          </a:xfrm>
          <a:prstGeom prst="rect">
            <a:avLst/>
          </a:prstGeom>
        </p:spPr>
      </p:pic>
      <p:pic>
        <p:nvPicPr>
          <p:cNvPr id="6" name="Picture 5" descr="A white and blue logo&#10;&#10;Description automatically generated">
            <a:extLst>
              <a:ext uri="{FF2B5EF4-FFF2-40B4-BE49-F238E27FC236}">
                <a16:creationId xmlns:a16="http://schemas.microsoft.com/office/drawing/2014/main" id="{311A4C91-10CE-F6AC-A178-E00E0B36ACA5}"/>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3" y="452714"/>
            <a:ext cx="1117748" cy="335720"/>
          </a:xfrm>
          <a:prstGeom prst="rect">
            <a:avLst/>
          </a:prstGeom>
        </p:spPr>
      </p:pic>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334438" y="597121"/>
            <a:ext cx="6826888" cy="947903"/>
          </a:xfrm>
        </p:spPr>
        <p:txBody>
          <a:bodyPr lIns="0" tIns="0" rIns="0" bIns="0" anchor="t" anchorCtr="0">
            <a:noAutofit/>
          </a:bodyPr>
          <a:lstStyle>
            <a:lvl1pPr algn="l">
              <a:defRPr sz="3200" b="0" cap="none" baseline="0">
                <a:solidFill>
                  <a:schemeClr val="tx1"/>
                </a:solidFill>
              </a:defRPr>
            </a:lvl1pPr>
          </a:lstStyle>
          <a:p>
            <a:r>
              <a:rPr lang="en-GB" dirty="0"/>
              <a:t>Headline to go here</a:t>
            </a:r>
          </a:p>
        </p:txBody>
      </p:sp>
      <p:sp>
        <p:nvSpPr>
          <p:cNvPr id="2" name="Content Placeholder 4">
            <a:extLst>
              <a:ext uri="{FF2B5EF4-FFF2-40B4-BE49-F238E27FC236}">
                <a16:creationId xmlns:a16="http://schemas.microsoft.com/office/drawing/2014/main" id="{F2630413-7BB9-E29A-1C27-1AADE3AE0E4C}"/>
              </a:ext>
            </a:extLst>
          </p:cNvPr>
          <p:cNvSpPr>
            <a:spLocks noGrp="1"/>
          </p:cNvSpPr>
          <p:nvPr>
            <p:ph sz="quarter" idx="15"/>
          </p:nvPr>
        </p:nvSpPr>
        <p:spPr>
          <a:xfrm>
            <a:off x="334437" y="1797051"/>
            <a:ext cx="6802087" cy="4607983"/>
          </a:xfrm>
        </p:spPr>
        <p:txBody>
          <a:bodyPr>
            <a:normAutofit/>
          </a:bodyPr>
          <a:lstStyle>
            <a:lvl1pPr>
              <a:buClr>
                <a:schemeClr val="tx2"/>
              </a:buClr>
              <a:buSzPct val="150000"/>
              <a:defRPr sz="1800"/>
            </a:lvl1pPr>
            <a:lvl2pPr>
              <a:buClr>
                <a:schemeClr val="tx2"/>
              </a:buClr>
              <a:defRPr sz="1600"/>
            </a:lvl2pPr>
            <a:lvl3pPr>
              <a:buClr>
                <a:schemeClr val="tx2"/>
              </a:buClr>
              <a:defRPr sz="1400"/>
            </a:lvl3pPr>
            <a:lvl4pPr>
              <a:buClr>
                <a:schemeClr val="tx2"/>
              </a:buClr>
              <a:defRPr sz="1200"/>
            </a:lvl4pPr>
            <a:lvl5pPr>
              <a:buClr>
                <a:schemeClr val="tx2"/>
              </a:buClr>
              <a:defRPr sz="105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Slide Number Placeholder 6">
            <a:extLst>
              <a:ext uri="{FF2B5EF4-FFF2-40B4-BE49-F238E27FC236}">
                <a16:creationId xmlns:a16="http://schemas.microsoft.com/office/drawing/2014/main" id="{95B751AD-2AC8-F904-2A77-D16412E3A0D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
        <p:nvSpPr>
          <p:cNvPr id="10" name="Content Placeholder 9">
            <a:extLst>
              <a:ext uri="{FF2B5EF4-FFF2-40B4-BE49-F238E27FC236}">
                <a16:creationId xmlns:a16="http://schemas.microsoft.com/office/drawing/2014/main" id="{1663CF28-2E71-8D7F-6F8C-F8A487083A5F}"/>
              </a:ext>
            </a:extLst>
          </p:cNvPr>
          <p:cNvSpPr>
            <a:spLocks noGrp="1"/>
          </p:cNvSpPr>
          <p:nvPr>
            <p:ph sz="quarter" idx="16" hasCustomPrompt="1"/>
          </p:nvPr>
        </p:nvSpPr>
        <p:spPr>
          <a:xfrm>
            <a:off x="8014156" y="1797050"/>
            <a:ext cx="3751263" cy="4607984"/>
          </a:xfrm>
        </p:spPr>
        <p:txBody>
          <a:bodyPr/>
          <a:lstStyle>
            <a:lvl1pPr>
              <a:buClr>
                <a:schemeClr val="bg1"/>
              </a:buCl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dirty="0"/>
              <a:t>Click here to add text, or an icon below to add other content types</a:t>
            </a:r>
          </a:p>
        </p:txBody>
      </p:sp>
    </p:spTree>
    <p:extLst>
      <p:ext uri="{BB962C8B-B14F-4D97-AF65-F5344CB8AC3E}">
        <p14:creationId xmlns:p14="http://schemas.microsoft.com/office/powerpoint/2010/main" val="3299097887"/>
      </p:ext>
    </p:extLst>
  </p:cSld>
  <p:clrMapOvr>
    <a:masterClrMapping/>
  </p:clrMapOvr>
  <p:extLst>
    <p:ext uri="{DCECCB84-F9BA-43D5-87BE-67443E8EF086}">
      <p15:sldGuideLst xmlns:p15="http://schemas.microsoft.com/office/powerpoint/2012/main">
        <p15:guide id="1" orient="horz" pos="1132">
          <p15:clr>
            <a:srgbClr val="F26B43"/>
          </p15:clr>
        </p15:guide>
        <p15:guide id="2" orient="horz" pos="799">
          <p15:clr>
            <a:srgbClr val="F26B43"/>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Slide with image in quarter circ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18">
            <a:extLst>
              <a:ext uri="{FF2B5EF4-FFF2-40B4-BE49-F238E27FC236}">
                <a16:creationId xmlns:a16="http://schemas.microsoft.com/office/drawing/2014/main" id="{F6A95EB1-BF14-1740-C596-057F09FE233D}"/>
              </a:ext>
            </a:extLst>
          </p:cNvPr>
          <p:cNvSpPr>
            <a:spLocks noGrp="1"/>
          </p:cNvSpPr>
          <p:nvPr>
            <p:ph type="pic" sz="quarter" idx="12"/>
          </p:nvPr>
        </p:nvSpPr>
        <p:spPr>
          <a:xfrm>
            <a:off x="7668870" y="2237362"/>
            <a:ext cx="4523131" cy="4524686"/>
          </a:xfrm>
          <a:custGeom>
            <a:avLst/>
            <a:gdLst>
              <a:gd name="connsiteX0" fmla="*/ 4523131 w 4523131"/>
              <a:gd name="connsiteY0" fmla="*/ 0 h 4524686"/>
              <a:gd name="connsiteX1" fmla="*/ 4523131 w 4523131"/>
              <a:gd name="connsiteY1" fmla="*/ 4524686 h 4524686"/>
              <a:gd name="connsiteX2" fmla="*/ 0 w 4523131"/>
              <a:gd name="connsiteY2" fmla="*/ 4524686 h 4524686"/>
              <a:gd name="connsiteX3" fmla="*/ 5525 w 4523131"/>
              <a:gd name="connsiteY3" fmla="*/ 4299079 h 4524686"/>
              <a:gd name="connsiteX4" fmla="*/ 4290372 w 4523131"/>
              <a:gd name="connsiteY4" fmla="*/ 5888 h 4524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3131" h="4524686">
                <a:moveTo>
                  <a:pt x="4523131" y="0"/>
                </a:moveTo>
                <a:lnTo>
                  <a:pt x="4523131" y="4524686"/>
                </a:lnTo>
                <a:lnTo>
                  <a:pt x="0" y="4524686"/>
                </a:lnTo>
                <a:lnTo>
                  <a:pt x="5525" y="4299079"/>
                </a:lnTo>
                <a:cubicBezTo>
                  <a:pt x="119259" y="1982126"/>
                  <a:pt x="1975170" y="123286"/>
                  <a:pt x="4290372" y="5888"/>
                </a:cubicBezTo>
                <a:close/>
              </a:path>
            </a:pathLst>
          </a:custGeom>
          <a:noFill/>
        </p:spPr>
        <p:txBody>
          <a:bodyPr wrap="square">
            <a:noAutofit/>
          </a:bodyPr>
          <a:lstStyle/>
          <a:p>
            <a:endParaRPr lang="en-US"/>
          </a:p>
        </p:txBody>
      </p:sp>
      <p:sp>
        <p:nvSpPr>
          <p:cNvPr id="6" name="TextBox 5">
            <a:extLst>
              <a:ext uri="{FF2B5EF4-FFF2-40B4-BE49-F238E27FC236}">
                <a16:creationId xmlns:a16="http://schemas.microsoft.com/office/drawing/2014/main" id="{0EA8B755-8134-0FDB-C7AF-55F94699178C}"/>
              </a:ext>
            </a:extLst>
          </p:cNvPr>
          <p:cNvSpPr txBox="1"/>
          <p:nvPr userDrawn="1"/>
        </p:nvSpPr>
        <p:spPr>
          <a:xfrm>
            <a:off x="12427124" y="320456"/>
            <a:ext cx="3485975" cy="6217087"/>
          </a:xfrm>
          <a:prstGeom prst="rect">
            <a:avLst/>
          </a:prstGeom>
          <a:noFill/>
        </p:spPr>
        <p:txBody>
          <a:bodyPr wrap="square" lIns="0" tIns="0" rIns="0" bIns="0" rtlCol="0">
            <a:spAutoFit/>
          </a:bodyPr>
          <a:lstStyle/>
          <a:p>
            <a:pPr marL="0" indent="0" algn="l">
              <a:spcAft>
                <a:spcPts val="1200"/>
              </a:spcAft>
              <a:buFont typeface="Century Gothic" panose="020B0502020202020204" pitchFamily="34" charset="0"/>
              <a:buNone/>
            </a:pPr>
            <a:r>
              <a:rPr lang="en-GB" sz="2000" b="1" dirty="0"/>
              <a:t>Should you wish to add a photo to this slide</a:t>
            </a:r>
          </a:p>
          <a:p>
            <a:pPr marL="285750" indent="-285750" algn="l">
              <a:spcAft>
                <a:spcPts val="1200"/>
              </a:spcAft>
              <a:buFont typeface="Century Gothic" panose="020B0502020202020204" pitchFamily="34" charset="0"/>
              <a:buChar char="•"/>
            </a:pPr>
            <a:r>
              <a:rPr lang="en-GB" sz="1800" dirty="0"/>
              <a:t>Click the ‘Insert Picture’ button in the quarter circle placeholder to the bottom right</a:t>
            </a:r>
          </a:p>
          <a:p>
            <a:pPr marL="285750" indent="-285750" algn="l">
              <a:spcAft>
                <a:spcPts val="1200"/>
              </a:spcAft>
              <a:buFont typeface="Century Gothic" panose="020B0502020202020204" pitchFamily="34" charset="0"/>
              <a:buChar char="•"/>
            </a:pPr>
            <a:r>
              <a:rPr lang="en-GB" sz="1800" b="0" dirty="0">
                <a:cs typeface="Century Gothic" panose="020B0502020202020204" pitchFamily="34" charset="0"/>
              </a:rPr>
              <a:t>Images</a:t>
            </a:r>
            <a:r>
              <a:rPr lang="en-GB" sz="1800" dirty="0">
                <a:cs typeface="Century Gothic" panose="020B0502020202020204" pitchFamily="34" charset="0"/>
              </a:rPr>
              <a:t> must be sourced from our </a:t>
            </a:r>
            <a:r>
              <a:rPr lang="en-GB" sz="1800" dirty="0">
                <a:cs typeface="Century Gothic" panose="020B0502020202020204" pitchFamily="34" charset="0"/>
                <a:hlinkClick r:id="rId3">
                  <a:extLst>
                    <a:ext uri="{A12FA001-AC4F-418D-AE19-62706E023703}">
                      <ahyp:hlinkClr xmlns:ahyp="http://schemas.microsoft.com/office/drawing/2018/hyperlinkcolor" val="tx"/>
                    </a:ext>
                  </a:extLst>
                </a:hlinkClick>
              </a:rPr>
              <a:t>Media Library</a:t>
            </a:r>
            <a:endParaRPr lang="en-GB" sz="1800" dirty="0">
              <a:cs typeface="Century Gothic" panose="020B0502020202020204" pitchFamily="34" charset="0"/>
            </a:endParaRP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Right click on your photo and ‘send to back’ – this ensures the footer slide number remains visible </a:t>
            </a: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If required, recolour the photo from within the top ribbon menu, or right click and choose ‘format picture’ to increase the picture transparency from within the right sidebar, to better blend to the slide style</a:t>
            </a:r>
            <a:endParaRPr lang="en-GB" sz="1800" dirty="0"/>
          </a:p>
        </p:txBody>
      </p:sp>
      <p:sp>
        <p:nvSpPr>
          <p:cNvPr id="2" name="Title 1"/>
          <p:cNvSpPr>
            <a:spLocks noGrp="1"/>
          </p:cNvSpPr>
          <p:nvPr>
            <p:ph type="ctrTitle" hasCustomPrompt="1"/>
          </p:nvPr>
        </p:nvSpPr>
        <p:spPr>
          <a:xfrm>
            <a:off x="960000" y="3355211"/>
            <a:ext cx="6549753"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C95FD89B-6167-A103-2A3E-853445310355}"/>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1617040608"/>
      </p:ext>
    </p:extLst>
  </p:cSld>
  <p:clrMapOvr>
    <a:masterClrMapping/>
  </p:clrMapOvr>
  <p:extLst>
    <p:ext uri="{DCECCB84-F9BA-43D5-87BE-67443E8EF086}">
      <p15:sldGuideLst xmlns:p15="http://schemas.microsoft.com/office/powerpoint/2012/main">
        <p15:guide id="1" pos="604">
          <p15:clr>
            <a:srgbClr val="FBAE40"/>
          </p15:clr>
        </p15:guide>
        <p15:guide id="2" pos="371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 Gradient Backgroun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4E4A5F-3BA0-789D-200C-FF2327AA442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6">
            <a:extLst>
              <a:ext uri="{FF2B5EF4-FFF2-40B4-BE49-F238E27FC236}">
                <a16:creationId xmlns:a16="http://schemas.microsoft.com/office/drawing/2014/main" id="{0407D771-605A-A61D-DB60-F8482AA62BF1}"/>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7" name="Title 1">
            <a:extLst>
              <a:ext uri="{FF2B5EF4-FFF2-40B4-BE49-F238E27FC236}">
                <a16:creationId xmlns:a16="http://schemas.microsoft.com/office/drawing/2014/main" id="{51AD5D13-14CE-DA56-5872-927563DCC265}"/>
              </a:ext>
            </a:extLst>
          </p:cNvPr>
          <p:cNvSpPr>
            <a:spLocks noGrp="1"/>
          </p:cNvSpPr>
          <p:nvPr>
            <p:ph type="ctrTitle" hasCustomPrompt="1"/>
          </p:nvPr>
        </p:nvSpPr>
        <p:spPr>
          <a:xfrm>
            <a:off x="334437" y="597121"/>
            <a:ext cx="9976211" cy="947903"/>
          </a:xfrm>
        </p:spPr>
        <p:txBody>
          <a:bodyPr lIns="0" tIns="0" rIns="0" bIns="0" anchor="t" anchorCtr="0">
            <a:noAutofit/>
          </a:bodyPr>
          <a:lstStyle>
            <a:lvl1pPr algn="l">
              <a:defRPr sz="3200" b="0" cap="none" baseline="0">
                <a:solidFill>
                  <a:schemeClr val="tx1"/>
                </a:solidFill>
              </a:defRPr>
            </a:lvl1pPr>
          </a:lstStyle>
          <a:p>
            <a:r>
              <a:rPr lang="en-GB" dirty="0"/>
              <a:t>Headline to go here</a:t>
            </a:r>
          </a:p>
        </p:txBody>
      </p:sp>
      <p:pic>
        <p:nvPicPr>
          <p:cNvPr id="8" name="Picture 7" descr="A blue and green logo&#10;&#10;AI-generated content may be incorrect.">
            <a:extLst>
              <a:ext uri="{FF2B5EF4-FFF2-40B4-BE49-F238E27FC236}">
                <a16:creationId xmlns:a16="http://schemas.microsoft.com/office/drawing/2014/main" id="{2B1E66B4-D44D-5577-F55C-156C64162C8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2282688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ng Title –Singl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334437" y="597121"/>
            <a:ext cx="10039273" cy="947903"/>
          </a:xfrm>
        </p:spPr>
        <p:txBody>
          <a:bodyPr lIns="0" tIns="0" rIns="0" bIns="0" anchor="t" anchorCtr="0">
            <a:noAutofit/>
          </a:bodyPr>
          <a:lstStyle>
            <a:lvl1pPr algn="l">
              <a:defRPr sz="3200" b="0" cap="none" baseline="0">
                <a:solidFill>
                  <a:schemeClr val="tx1"/>
                </a:solidFill>
              </a:defRPr>
            </a:lvl1pPr>
          </a:lstStyle>
          <a:p>
            <a:r>
              <a:rPr lang="en-GB" dirty="0"/>
              <a:t>Headline to go here</a:t>
            </a:r>
          </a:p>
        </p:txBody>
      </p:sp>
      <p:sp>
        <p:nvSpPr>
          <p:cNvPr id="2" name="Content Placeholder 4">
            <a:extLst>
              <a:ext uri="{FF2B5EF4-FFF2-40B4-BE49-F238E27FC236}">
                <a16:creationId xmlns:a16="http://schemas.microsoft.com/office/drawing/2014/main" id="{F2630413-7BB9-E29A-1C27-1AADE3AE0E4C}"/>
              </a:ext>
            </a:extLst>
          </p:cNvPr>
          <p:cNvSpPr>
            <a:spLocks noGrp="1"/>
          </p:cNvSpPr>
          <p:nvPr>
            <p:ph sz="quarter" idx="15"/>
          </p:nvPr>
        </p:nvSpPr>
        <p:spPr>
          <a:xfrm>
            <a:off x="334437" y="1797051"/>
            <a:ext cx="10898716" cy="4607983"/>
          </a:xfrm>
        </p:spPr>
        <p:txBody>
          <a:bodyPr>
            <a:normAutofit/>
          </a:bodyPr>
          <a:lstStyle>
            <a:lvl1pPr>
              <a:buClr>
                <a:schemeClr val="tx2"/>
              </a:buClr>
              <a:buSzPct val="150000"/>
              <a:defRPr sz="1800"/>
            </a:lvl1pPr>
            <a:lvl2pPr>
              <a:buClr>
                <a:schemeClr val="tx2"/>
              </a:buClr>
              <a:defRPr sz="1600"/>
            </a:lvl2pPr>
            <a:lvl3pPr>
              <a:buClr>
                <a:schemeClr val="tx2"/>
              </a:buClr>
              <a:defRPr sz="1400"/>
            </a:lvl3pPr>
            <a:lvl4pPr>
              <a:buClr>
                <a:schemeClr val="tx2"/>
              </a:buClr>
              <a:defRPr sz="1200"/>
            </a:lvl4pPr>
            <a:lvl5pPr>
              <a:buClr>
                <a:schemeClr val="tx2"/>
              </a:buClr>
              <a:defRPr sz="105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Slide Number Placeholder 6">
            <a:extLst>
              <a:ext uri="{FF2B5EF4-FFF2-40B4-BE49-F238E27FC236}">
                <a16:creationId xmlns:a16="http://schemas.microsoft.com/office/drawing/2014/main" id="{95B751AD-2AC8-F904-2A77-D16412E3A0D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pic>
        <p:nvPicPr>
          <p:cNvPr id="6" name="Picture 5" descr="A blue and green logo&#10;&#10;AI-generated content may be incorrect.">
            <a:extLst>
              <a:ext uri="{FF2B5EF4-FFF2-40B4-BE49-F238E27FC236}">
                <a16:creationId xmlns:a16="http://schemas.microsoft.com/office/drawing/2014/main" id="{7B4D2851-98D4-CB55-335C-517637F7DB3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2741062225"/>
      </p:ext>
    </p:extLst>
  </p:cSld>
  <p:clrMapOvr>
    <a:masterClrMapping/>
  </p:clrMapOvr>
  <p:extLst>
    <p:ext uri="{DCECCB84-F9BA-43D5-87BE-67443E8EF086}">
      <p15:sldGuideLst xmlns:p15="http://schemas.microsoft.com/office/powerpoint/2012/main">
        <p15:guide id="1" orient="horz" pos="1132" userDrawn="1">
          <p15:clr>
            <a:srgbClr val="F26B43"/>
          </p15:clr>
        </p15:guide>
        <p15:guide id="2" orient="horz" pos="799" userDrawn="1">
          <p15:clr>
            <a:srgbClr val="F26B43"/>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hort (large) Title –Singl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960000" y="933452"/>
            <a:ext cx="9687997" cy="1115053"/>
          </a:xfrm>
        </p:spPr>
        <p:txBody>
          <a:bodyPr lIns="0" tIns="0" rIns="0" bIns="0" anchor="t" anchorCtr="0">
            <a:noAutofit/>
          </a:bodyPr>
          <a:lstStyle>
            <a:lvl1pPr algn="l">
              <a:defRPr sz="6400" b="0" cap="none" baseline="0">
                <a:solidFill>
                  <a:schemeClr val="tx1"/>
                </a:solidFill>
              </a:defRPr>
            </a:lvl1pPr>
          </a:lstStyle>
          <a:p>
            <a:r>
              <a:rPr lang="en-GB" dirty="0"/>
              <a:t>Headline to go here</a:t>
            </a:r>
          </a:p>
        </p:txBody>
      </p:sp>
      <p:sp>
        <p:nvSpPr>
          <p:cNvPr id="2" name="Content Placeholder 4">
            <a:extLst>
              <a:ext uri="{FF2B5EF4-FFF2-40B4-BE49-F238E27FC236}">
                <a16:creationId xmlns:a16="http://schemas.microsoft.com/office/drawing/2014/main" id="{F2630413-7BB9-E29A-1C27-1AADE3AE0E4C}"/>
              </a:ext>
            </a:extLst>
          </p:cNvPr>
          <p:cNvSpPr>
            <a:spLocks noGrp="1"/>
          </p:cNvSpPr>
          <p:nvPr>
            <p:ph sz="quarter" idx="15"/>
          </p:nvPr>
        </p:nvSpPr>
        <p:spPr>
          <a:xfrm>
            <a:off x="969231" y="2403735"/>
            <a:ext cx="10263920" cy="4000815"/>
          </a:xfrm>
        </p:spPr>
        <p:txBody>
          <a:bodyPr>
            <a:normAutofit/>
          </a:bodyPr>
          <a:lstStyle>
            <a:lvl1pPr>
              <a:buClr>
                <a:schemeClr val="tx2"/>
              </a:buClr>
              <a:buSzPct val="150000"/>
              <a:defRPr sz="1800"/>
            </a:lvl1pPr>
            <a:lvl2pPr>
              <a:buClr>
                <a:schemeClr val="tx2"/>
              </a:buClr>
              <a:defRPr sz="1600"/>
            </a:lvl2pPr>
            <a:lvl3pPr>
              <a:buClr>
                <a:schemeClr val="tx2"/>
              </a:buClr>
              <a:defRPr sz="1400"/>
            </a:lvl3pPr>
            <a:lvl4pPr>
              <a:buClr>
                <a:schemeClr val="tx2"/>
              </a:buClr>
              <a:defRPr sz="1200"/>
            </a:lvl4pPr>
            <a:lvl5pPr>
              <a:buClr>
                <a:schemeClr val="tx2"/>
              </a:buClr>
              <a:defRPr sz="105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Slide Number Placeholder 6">
            <a:extLst>
              <a:ext uri="{FF2B5EF4-FFF2-40B4-BE49-F238E27FC236}">
                <a16:creationId xmlns:a16="http://schemas.microsoft.com/office/drawing/2014/main" id="{7E2856EA-67A7-01F5-01DC-71E061709099}"/>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pic>
        <p:nvPicPr>
          <p:cNvPr id="6" name="Picture 5" descr="A blue and green logo&#10;&#10;AI-generated content may be incorrect.">
            <a:extLst>
              <a:ext uri="{FF2B5EF4-FFF2-40B4-BE49-F238E27FC236}">
                <a16:creationId xmlns:a16="http://schemas.microsoft.com/office/drawing/2014/main" id="{C2F4C203-6323-4637-912F-2C32B24B6A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3593133831"/>
      </p:ext>
    </p:extLst>
  </p:cSld>
  <p:clrMapOvr>
    <a:masterClrMapping/>
  </p:clrMapOvr>
  <p:extLst>
    <p:ext uri="{DCECCB84-F9BA-43D5-87BE-67443E8EF086}">
      <p15:sldGuideLst xmlns:p15="http://schemas.microsoft.com/office/powerpoint/2012/main">
        <p15:guide id="1" orient="horz" pos="149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ng Title –Two Colum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334437" y="597121"/>
            <a:ext cx="9934170" cy="947903"/>
          </a:xfrm>
        </p:spPr>
        <p:txBody>
          <a:bodyPr lIns="0" tIns="0" rIns="0" bIns="0" anchor="t" anchorCtr="0">
            <a:noAutofit/>
          </a:bodyPr>
          <a:lstStyle>
            <a:lvl1pPr algn="l">
              <a:defRPr sz="3200" b="0" cap="none" baseline="0">
                <a:solidFill>
                  <a:schemeClr val="tx1"/>
                </a:solidFill>
              </a:defRPr>
            </a:lvl1pPr>
          </a:lstStyle>
          <a:p>
            <a:r>
              <a:rPr lang="en-GB" dirty="0"/>
              <a:t>Headline to go here</a:t>
            </a:r>
          </a:p>
        </p:txBody>
      </p:sp>
      <p:sp>
        <p:nvSpPr>
          <p:cNvPr id="2" name="Content Placeholder 4">
            <a:extLst>
              <a:ext uri="{FF2B5EF4-FFF2-40B4-BE49-F238E27FC236}">
                <a16:creationId xmlns:a16="http://schemas.microsoft.com/office/drawing/2014/main" id="{F2630413-7BB9-E29A-1C27-1AADE3AE0E4C}"/>
              </a:ext>
            </a:extLst>
          </p:cNvPr>
          <p:cNvSpPr>
            <a:spLocks noGrp="1"/>
          </p:cNvSpPr>
          <p:nvPr>
            <p:ph sz="quarter" idx="15"/>
          </p:nvPr>
        </p:nvSpPr>
        <p:spPr>
          <a:xfrm>
            <a:off x="334434" y="1797051"/>
            <a:ext cx="5568951" cy="4607983"/>
          </a:xfrm>
        </p:spPr>
        <p:txBody>
          <a:bodyPr/>
          <a:lstStyle>
            <a:lvl1pPr>
              <a:buClr>
                <a:schemeClr val="tx2"/>
              </a:buClr>
              <a:buSzPct val="150000"/>
              <a:defRPr sz="1800"/>
            </a:lvl1pPr>
            <a:lvl2pPr>
              <a:buClr>
                <a:schemeClr val="tx2"/>
              </a:buClr>
              <a:defRPr sz="1600"/>
            </a:lvl2pPr>
            <a:lvl3pPr>
              <a:buClr>
                <a:schemeClr val="tx2"/>
              </a:buClr>
              <a:defRPr sz="1400"/>
            </a:lvl3pPr>
            <a:lvl4pPr>
              <a:buClr>
                <a:schemeClr val="tx2"/>
              </a:buClr>
              <a:defRPr sz="1200"/>
            </a:lvl4pPr>
            <a:lvl5pPr>
              <a:buClr>
                <a:schemeClr val="tx2"/>
              </a:buClr>
              <a:defRPr sz="105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Slide Number Placeholder 6">
            <a:extLst>
              <a:ext uri="{FF2B5EF4-FFF2-40B4-BE49-F238E27FC236}">
                <a16:creationId xmlns:a16="http://schemas.microsoft.com/office/drawing/2014/main" id="{95B751AD-2AC8-F904-2A77-D16412E3A0D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8" name="Content Placeholder 7">
            <a:extLst>
              <a:ext uri="{FF2B5EF4-FFF2-40B4-BE49-F238E27FC236}">
                <a16:creationId xmlns:a16="http://schemas.microsoft.com/office/drawing/2014/main" id="{0A1746E1-B7DF-CFE8-8F13-1025FA957B3A}"/>
              </a:ext>
            </a:extLst>
          </p:cNvPr>
          <p:cNvSpPr>
            <a:spLocks noGrp="1"/>
          </p:cNvSpPr>
          <p:nvPr>
            <p:ph sz="quarter" idx="16"/>
          </p:nvPr>
        </p:nvSpPr>
        <p:spPr>
          <a:xfrm>
            <a:off x="6288621" y="1803403"/>
            <a:ext cx="5568948" cy="4607983"/>
          </a:xfrm>
        </p:spPr>
        <p:txBody>
          <a:bodyPr>
            <a:normAutofit/>
          </a:bodyPr>
          <a:lstStyle>
            <a:lvl1pPr>
              <a:defRPr sz="1800"/>
            </a:lvl1pPr>
            <a:lvl2pPr>
              <a:defRPr sz="1600"/>
            </a:lvl2pPr>
            <a:lvl3pPr>
              <a:defRPr sz="1400"/>
            </a:lvl3pPr>
            <a:lvl4pPr>
              <a:defRPr sz="1200"/>
            </a:lvl4pPr>
            <a:lvl5pP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blue and green logo&#10;&#10;AI-generated content may be incorrect.">
            <a:extLst>
              <a:ext uri="{FF2B5EF4-FFF2-40B4-BE49-F238E27FC236}">
                <a16:creationId xmlns:a16="http://schemas.microsoft.com/office/drawing/2014/main" id="{D5BDA5F2-E023-D8AA-6E7B-7F4ED215C40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2921647195"/>
      </p:ext>
    </p:extLst>
  </p:cSld>
  <p:clrMapOvr>
    <a:masterClrMapping/>
  </p:clrMapOvr>
  <p:extLst>
    <p:ext uri="{DCECCB84-F9BA-43D5-87BE-67443E8EF086}">
      <p15:sldGuideLst xmlns:p15="http://schemas.microsoft.com/office/powerpoint/2012/main">
        <p15:guide id="1" orient="horz" pos="1132" userDrawn="1">
          <p15:clr>
            <a:srgbClr val="F26B43"/>
          </p15:clr>
        </p15:guide>
        <p15:guide id="2" orient="horz" pos="799" userDrawn="1">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Slide_v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0AB23E27-7D27-AAF7-2CAE-8398F83F7B1C}"/>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3772299879"/>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_v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8C4E1C91-7553-626D-8A1A-9A2E17B6B810}"/>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3106642172"/>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Slide_v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C95FD89B-6167-A103-2A3E-853445310355}"/>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4107978112"/>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Slide_v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791167FF-56B5-F6A4-A604-1B95821C77FB}"/>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92819979"/>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Slide_v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BD9FCC96-0A01-32E1-10DC-5281D609864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4140265937"/>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dirty="0"/>
              <a:t>Thank you</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0AB23E27-7D27-AAF7-2CAE-8398F83F7B1C}"/>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3855340344"/>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ogo &amp; Tagli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Slide Number Placeholder 6">
            <a:extLst>
              <a:ext uri="{FF2B5EF4-FFF2-40B4-BE49-F238E27FC236}">
                <a16:creationId xmlns:a16="http://schemas.microsoft.com/office/drawing/2014/main" id="{BD9FCC96-0A01-32E1-10DC-5281D609864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pic>
        <p:nvPicPr>
          <p:cNvPr id="7" name="Picture 6" descr="A logo with white text and blue circle&#10;&#10;AI-generated content may be incorrect.">
            <a:extLst>
              <a:ext uri="{FF2B5EF4-FFF2-40B4-BE49-F238E27FC236}">
                <a16:creationId xmlns:a16="http://schemas.microsoft.com/office/drawing/2014/main" id="{0203DF0D-AFD4-A011-D2CC-9403C538B8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29485" y="1821221"/>
            <a:ext cx="6533029" cy="2780130"/>
          </a:xfrm>
          <a:prstGeom prst="rect">
            <a:avLst/>
          </a:prstGeom>
        </p:spPr>
      </p:pic>
    </p:spTree>
    <p:extLst>
      <p:ext uri="{BB962C8B-B14F-4D97-AF65-F5344CB8AC3E}">
        <p14:creationId xmlns:p14="http://schemas.microsoft.com/office/powerpoint/2010/main" val="3886412395"/>
      </p:ext>
    </p:extLst>
  </p:cSld>
  <p:clrMapOvr>
    <a:masterClrMapping/>
  </p:clrMapOvr>
  <p:extLst>
    <p:ext uri="{DCECCB84-F9BA-43D5-87BE-67443E8EF086}">
      <p15:sldGuideLst xmlns:p15="http://schemas.microsoft.com/office/powerpoint/2012/main">
        <p15:guide id="1" pos="604">
          <p15:clr>
            <a:srgbClr val="FBAE40"/>
          </p15:clr>
        </p15:guide>
        <p15:guide id="2" pos="371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ermissions, Contact, Call to A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958851" y="3989211"/>
            <a:ext cx="7598007" cy="2092881"/>
          </a:xfrm>
          <a:prstGeom prst="rect">
            <a:avLst/>
          </a:prstGeom>
          <a:noFill/>
        </p:spPr>
        <p:txBody>
          <a:bodyPr wrap="square" lIns="0" tIns="0" rIns="0" bIns="0" rtlCol="0">
            <a:spAutoFit/>
          </a:bodyPr>
          <a:lstStyle/>
          <a:p>
            <a:pPr eaLnBrk="1" hangingPunct="1"/>
            <a:r>
              <a:rPr lang="en-GB" altLang="en-US" sz="800" dirty="0">
                <a:solidFill>
                  <a:schemeClr val="bg1"/>
                </a:solidFill>
                <a:latin typeface="+mn-lt"/>
              </a:rPr>
              <a:t>Permission is given for storage of one copy in electronic means for reference purposes. Further reproduction of any material is prohibited without prior written consent of Infineum International Limited.</a:t>
            </a:r>
          </a:p>
          <a:p>
            <a:pPr eaLnBrk="1" hangingPunct="1"/>
            <a:endParaRPr lang="en-GB" altLang="en-US" sz="800" dirty="0">
              <a:solidFill>
                <a:schemeClr val="bg1"/>
              </a:solidFill>
              <a:latin typeface="+mn-lt"/>
            </a:endParaRPr>
          </a:p>
          <a:p>
            <a:pPr eaLnBrk="1" hangingPunct="1"/>
            <a:r>
              <a:rPr lang="en-GB" altLang="en-US" sz="800" dirty="0">
                <a:solidFill>
                  <a:schemeClr val="bg1"/>
                </a:solidFill>
                <a:latin typeface="+mn-lt"/>
              </a:rPr>
              <a:t>The information contained in this document is based upon data believed to be reliable at the time of publication and relates only to the matters specifically mentioned in this document. Although Infineum has used reasonable skill and care in the preparation of this information, in the absence of any overriding obligations arising under a specific contract, no representation, warranty (express or implied), or guarantee is made as to the suitability, accuracy, reliability or completeness of the information; nothing in this document shall reduce the user’s responsibility to satisfy itself as to the suitability, accuracy, reliability, and completeness of such information for its particular use; there is no warranty against intellectual property infringement; and Infineum shall not be liable for any loss, damage or injury that may occur from the use of this information other than death or personal injury caused by its negligence.  No statement shall be construed as an endorsement of any product or process. For greater certainty, before use of information contained in this document, particularly if the product is used for a purpose or under conditions which are abnormal or not reasonably foreseeable, this information must be reviewed with the supplier of such information.</a:t>
            </a:r>
          </a:p>
          <a:p>
            <a:pPr eaLnBrk="1" hangingPunct="1"/>
            <a:endParaRPr lang="en-GB" altLang="en-US" sz="800" dirty="0">
              <a:solidFill>
                <a:schemeClr val="bg1"/>
              </a:solidFill>
              <a:latin typeface="+mn-lt"/>
            </a:endParaRPr>
          </a:p>
          <a:p>
            <a:pPr eaLnBrk="1" hangingPunct="1"/>
            <a:r>
              <a:rPr lang="en-GB" altLang="en-US" sz="800" dirty="0">
                <a:solidFill>
                  <a:schemeClr val="bg1"/>
                </a:solidFill>
                <a:latin typeface="+mn-lt"/>
              </a:rPr>
              <a:t>Links to third party websites from this document are provided solely for your convenience. Infineum does not control and is not responsible for the content of those third party websites. If you decide to access any of those websites, you do so entirely at your own risk. Please also refer to our Privacy Policy.</a:t>
            </a:r>
          </a:p>
          <a:p>
            <a:pPr eaLnBrk="1" hangingPunct="1"/>
            <a:endParaRPr lang="en-GB" altLang="en-US" sz="800" dirty="0">
              <a:solidFill>
                <a:schemeClr val="bg1"/>
              </a:solidFill>
              <a:latin typeface="+mn-lt"/>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GB" sz="800" kern="1200" dirty="0">
                <a:solidFill>
                  <a:schemeClr val="bg1"/>
                </a:solidFill>
                <a:effectLst/>
                <a:latin typeface="+mn-lt"/>
                <a:ea typeface="+mn-ea"/>
                <a:cs typeface="+mn-cs"/>
              </a:rPr>
              <a:t>‘INFINEUM’, </a:t>
            </a:r>
            <a:r>
              <a:rPr lang="zh-CN" altLang="en-US" sz="800" kern="1200" dirty="0">
                <a:solidFill>
                  <a:schemeClr val="bg1"/>
                </a:solidFill>
                <a:effectLst/>
                <a:latin typeface="+mn-lt"/>
                <a:ea typeface="+mn-ea"/>
                <a:cs typeface="+mn-cs"/>
              </a:rPr>
              <a:t>润英联</a:t>
            </a:r>
            <a:r>
              <a:rPr lang="en-GB" sz="800" kern="1200" dirty="0">
                <a:solidFill>
                  <a:schemeClr val="bg1"/>
                </a:solidFill>
                <a:effectLst/>
                <a:latin typeface="+mn-lt"/>
                <a:ea typeface="+mn-ea"/>
                <a:cs typeface="+mn-cs"/>
              </a:rPr>
              <a:t>, and the corporate marks comprising of ‘INFINEUM’ and the Infineum circle device are trademarks of Infineum International Limited.</a:t>
            </a:r>
          </a:p>
        </p:txBody>
      </p:sp>
      <p:sp>
        <p:nvSpPr>
          <p:cNvPr id="2" name="Title 1">
            <a:extLst>
              <a:ext uri="{FF2B5EF4-FFF2-40B4-BE49-F238E27FC236}">
                <a16:creationId xmlns:a16="http://schemas.microsoft.com/office/drawing/2014/main" id="{68D17F66-3E64-E5A5-D8BB-6B6F256A72E4}"/>
              </a:ext>
            </a:extLst>
          </p:cNvPr>
          <p:cNvSpPr>
            <a:spLocks noGrp="1"/>
          </p:cNvSpPr>
          <p:nvPr>
            <p:ph type="ctrTitle" hasCustomPrompt="1"/>
          </p:nvPr>
        </p:nvSpPr>
        <p:spPr>
          <a:xfrm>
            <a:off x="960000" y="933451"/>
            <a:ext cx="6887797" cy="1694845"/>
          </a:xfrm>
        </p:spPr>
        <p:txBody>
          <a:bodyPr lIns="0" tIns="0" rIns="0" bIns="0" anchor="t" anchorCtr="0">
            <a:noAutofit/>
          </a:bodyPr>
          <a:lstStyle>
            <a:lvl1pPr algn="l">
              <a:defRPr sz="6400" cap="none" baseline="0">
                <a:solidFill>
                  <a:schemeClr val="bg1"/>
                </a:solidFill>
              </a:defRPr>
            </a:lvl1pPr>
          </a:lstStyle>
          <a:p>
            <a:r>
              <a:rPr lang="en-GB"/>
              <a:t>Presentation title to go here</a:t>
            </a:r>
          </a:p>
        </p:txBody>
      </p:sp>
      <p:sp>
        <p:nvSpPr>
          <p:cNvPr id="3" name="Rectangle 2">
            <a:extLst>
              <a:ext uri="{FF2B5EF4-FFF2-40B4-BE49-F238E27FC236}">
                <a16:creationId xmlns:a16="http://schemas.microsoft.com/office/drawing/2014/main" id="{0B06E527-869D-C1C5-AA09-464E9ADA6D9C}"/>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 name="Picture 3" descr="A white and blue logo&#10;&#10;Description automatically generated">
            <a:extLst>
              <a:ext uri="{FF2B5EF4-FFF2-40B4-BE49-F238E27FC236}">
                <a16:creationId xmlns:a16="http://schemas.microsoft.com/office/drawing/2014/main" id="{FB780DA0-EC05-9E49-B91F-54F88155E224}"/>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8" name="Slide Number Placeholder 6">
            <a:extLst>
              <a:ext uri="{FF2B5EF4-FFF2-40B4-BE49-F238E27FC236}">
                <a16:creationId xmlns:a16="http://schemas.microsoft.com/office/drawing/2014/main" id="{0259943C-EEE4-BA17-D624-9214E8E8B965}"/>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970236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0000" y="933451"/>
            <a:ext cx="9360000" cy="979200"/>
          </a:xfrm>
          <a:prstGeom prst="rect">
            <a:avLst/>
          </a:prstGeom>
        </p:spPr>
        <p:txBody>
          <a:bodyPr vert="horz" lIns="0" tIns="0" rIns="0" bIns="0" rtlCol="0" anchor="t">
            <a:normAutofit/>
          </a:bodyPr>
          <a:lstStyle/>
          <a:p>
            <a:r>
              <a:rPr lang="en-US"/>
              <a:t>Click to add title</a:t>
            </a:r>
            <a:endParaRPr lang="en-GB"/>
          </a:p>
        </p:txBody>
      </p:sp>
      <p:sp>
        <p:nvSpPr>
          <p:cNvPr id="3" name="Text Placeholder 2"/>
          <p:cNvSpPr>
            <a:spLocks noGrp="1"/>
          </p:cNvSpPr>
          <p:nvPr>
            <p:ph type="body" idx="1"/>
          </p:nvPr>
        </p:nvSpPr>
        <p:spPr>
          <a:xfrm>
            <a:off x="960003" y="2400003"/>
            <a:ext cx="10273151" cy="3618997"/>
          </a:xfrm>
          <a:prstGeom prst="rect">
            <a:avLst/>
          </a:prstGeom>
        </p:spPr>
        <p:txBody>
          <a:bodyPr vert="horz" lIns="0" tIns="0" rIns="0" bIns="0" rtlCol="0">
            <a:normAutofit/>
          </a:bodyPr>
          <a:lstStyle/>
          <a:p>
            <a:pPr lvl="0"/>
            <a:r>
              <a:rPr lang="en-US" dirty="0"/>
              <a:t>Click to edit Master text styles</a:t>
            </a:r>
          </a:p>
          <a:p>
            <a:pPr lvl="1"/>
            <a:r>
              <a:rPr lang="en-US" dirty="0"/>
              <a:t>Second level</a:t>
            </a:r>
          </a:p>
        </p:txBody>
      </p:sp>
      <p:sp>
        <p:nvSpPr>
          <p:cNvPr id="7" name="Slide Number Placeholder 6">
            <a:extLst>
              <a:ext uri="{FF2B5EF4-FFF2-40B4-BE49-F238E27FC236}">
                <a16:creationId xmlns:a16="http://schemas.microsoft.com/office/drawing/2014/main" id="{80BF81F3-1129-6E47-3AF4-4A91478ECBB3}"/>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4" name="TextBox 3">
            <a:extLst>
              <a:ext uri="{FF2B5EF4-FFF2-40B4-BE49-F238E27FC236}">
                <a16:creationId xmlns:a16="http://schemas.microsoft.com/office/drawing/2014/main" id="{C8724F8C-8343-AFB0-950B-4238D1D44637}"/>
              </a:ext>
            </a:extLst>
          </p:cNvPr>
          <p:cNvSpPr txBox="1"/>
          <p:nvPr userDrawn="1"/>
        </p:nvSpPr>
        <p:spPr>
          <a:xfrm>
            <a:off x="4942840" y="6456540"/>
            <a:ext cx="2306320" cy="235898"/>
          </a:xfrm>
          <a:prstGeom prst="rect">
            <a:avLst/>
          </a:prstGeom>
          <a:noFill/>
        </p:spPr>
        <p:txBody>
          <a:bodyPr wrap="square">
            <a:spAutoFit/>
          </a:bodyPr>
          <a:lstStyle/>
          <a:p>
            <a:pPr algn="ctr"/>
            <a:r>
              <a:rPr lang="en-GB" sz="933" dirty="0">
                <a:solidFill>
                  <a:schemeClr val="accent2"/>
                </a:solidFill>
              </a:rPr>
              <a:t>Infineum confidential information</a:t>
            </a:r>
          </a:p>
        </p:txBody>
      </p:sp>
      <p:sp>
        <p:nvSpPr>
          <p:cNvPr id="5" name="TextBox 4">
            <a:extLst>
              <a:ext uri="{FF2B5EF4-FFF2-40B4-BE49-F238E27FC236}">
                <a16:creationId xmlns:a16="http://schemas.microsoft.com/office/drawing/2014/main" id="{A713F380-55D7-05D1-1D28-1B01F94F6486}"/>
              </a:ext>
            </a:extLst>
          </p:cNvPr>
          <p:cNvSpPr txBox="1"/>
          <p:nvPr userDrawn="1"/>
        </p:nvSpPr>
        <p:spPr>
          <a:xfrm>
            <a:off x="249543" y="6456540"/>
            <a:ext cx="3428377" cy="235898"/>
          </a:xfrm>
          <a:prstGeom prst="rect">
            <a:avLst/>
          </a:prstGeom>
          <a:noFill/>
        </p:spPr>
        <p:txBody>
          <a:bodyPr wrap="square">
            <a:spAutoFit/>
          </a:bodyPr>
          <a:lstStyle/>
          <a:p>
            <a:r>
              <a:rPr lang="en-GB" sz="933" dirty="0">
                <a:solidFill>
                  <a:schemeClr val="accent2"/>
                </a:solidFill>
              </a:rPr>
              <a:t>© 2025 Infineum International Limited. All rights reserved.</a:t>
            </a:r>
          </a:p>
        </p:txBody>
      </p:sp>
    </p:spTree>
    <p:extLst>
      <p:ext uri="{BB962C8B-B14F-4D97-AF65-F5344CB8AC3E}">
        <p14:creationId xmlns:p14="http://schemas.microsoft.com/office/powerpoint/2010/main" val="3820110555"/>
      </p:ext>
    </p:extLst>
  </p:cSld>
  <p:clrMap bg1="lt1" tx1="dk1" bg2="lt2" tx2="dk2" accent1="accent1" accent2="accent2" accent3="accent3" accent4="accent4" accent5="accent5" accent6="accent6" hlink="hlink" folHlink="folHlink"/>
  <p:sldLayoutIdLst>
    <p:sldLayoutId id="2147483649" r:id="rId1"/>
    <p:sldLayoutId id="2147483708" r:id="rId2"/>
    <p:sldLayoutId id="2147483688" r:id="rId3"/>
    <p:sldLayoutId id="2147483698" r:id="rId4"/>
    <p:sldLayoutId id="2147483704" r:id="rId5"/>
    <p:sldLayoutId id="2147483703" r:id="rId6"/>
    <p:sldLayoutId id="2147483720" r:id="rId7"/>
    <p:sldLayoutId id="2147483721" r:id="rId8"/>
    <p:sldLayoutId id="2147483722" r:id="rId9"/>
    <p:sldLayoutId id="2147483723" r:id="rId10"/>
    <p:sldLayoutId id="2147483705" r:id="rId11"/>
    <p:sldLayoutId id="2147483699" r:id="rId12"/>
    <p:sldLayoutId id="2147483651" r:id="rId13"/>
    <p:sldLayoutId id="2147483706" r:id="rId14"/>
    <p:sldLayoutId id="2147483701" r:id="rId15"/>
    <p:sldLayoutId id="2147483695" r:id="rId16"/>
    <p:sldLayoutId id="2147483696" r:id="rId17"/>
    <p:sldLayoutId id="2147483693" r:id="rId18"/>
    <p:sldLayoutId id="2147483697" r:id="rId19"/>
    <p:sldLayoutId id="2147483709" r:id="rId20"/>
    <p:sldLayoutId id="2147483707" r:id="rId21"/>
    <p:sldLayoutId id="2147483681" r:id="rId22"/>
  </p:sldLayoutIdLst>
  <p:hf hdr="0" ftr="0" dt="0"/>
  <p:txStyles>
    <p:titleStyle>
      <a:lvl1pPr algn="l" defTabSz="914377"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87993" indent="-287993" algn="l" defTabSz="914377" rtl="0" eaLnBrk="1" latinLnBrk="0" hangingPunct="1">
        <a:lnSpc>
          <a:spcPct val="100000"/>
        </a:lnSpc>
        <a:spcBef>
          <a:spcPts val="0"/>
        </a:spcBef>
        <a:spcAft>
          <a:spcPts val="667"/>
        </a:spcAft>
        <a:buClr>
          <a:schemeClr val="tx2"/>
        </a:buClr>
        <a:buFont typeface="Century Gothic" panose="020B0502020202020204" pitchFamily="34" charset="0"/>
        <a:buChar char="•"/>
        <a:defRPr sz="2400" kern="1200">
          <a:solidFill>
            <a:schemeClr val="tx1"/>
          </a:solidFill>
          <a:latin typeface="+mn-lt"/>
          <a:ea typeface="+mn-ea"/>
          <a:cs typeface="+mn-cs"/>
        </a:defRPr>
      </a:lvl1pPr>
      <a:lvl2pPr marL="575986" indent="-287993" algn="l" defTabSz="914377" rtl="0" eaLnBrk="1" latinLnBrk="0" hangingPunct="1">
        <a:lnSpc>
          <a:spcPct val="100000"/>
        </a:lnSpc>
        <a:spcBef>
          <a:spcPts val="0"/>
        </a:spcBef>
        <a:spcAft>
          <a:spcPts val="533"/>
        </a:spcAft>
        <a:buClr>
          <a:schemeClr val="tx1"/>
        </a:buClr>
        <a:buFont typeface="Century Gothic" panose="020B0502020202020204" pitchFamily="34" charset="0"/>
        <a:buChar char="–"/>
        <a:defRPr sz="1800" kern="1200">
          <a:solidFill>
            <a:schemeClr val="tx1"/>
          </a:solidFill>
          <a:latin typeface="+mn-lt"/>
          <a:ea typeface="+mn-ea"/>
          <a:cs typeface="+mn-cs"/>
        </a:defRPr>
      </a:lvl2pPr>
      <a:lvl3pPr marL="863978" indent="-287993" algn="l" defTabSz="914377" rtl="0" eaLnBrk="1" latinLnBrk="0" hangingPunct="1">
        <a:lnSpc>
          <a:spcPct val="100000"/>
        </a:lnSpc>
        <a:spcBef>
          <a:spcPts val="0"/>
        </a:spcBef>
        <a:buFont typeface="Century Gothic" panose="020B0502020202020204" pitchFamily="34" charset="0"/>
        <a:buChar char="•"/>
        <a:defRPr sz="1867"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04" userDrawn="1">
          <p15:clr>
            <a:srgbClr val="F26B43"/>
          </p15:clr>
        </p15:guide>
        <p15:guide id="2" pos="3840" userDrawn="1">
          <p15:clr>
            <a:srgbClr val="F26B43"/>
          </p15:clr>
        </p15:guide>
        <p15:guide id="3" pos="7076" userDrawn="1">
          <p15:clr>
            <a:srgbClr val="F26B43"/>
          </p15:clr>
        </p15:guide>
        <p15:guide id="4" orient="horz" pos="588" userDrawn="1">
          <p15:clr>
            <a:srgbClr val="F26B43"/>
          </p15:clr>
        </p15:guide>
        <p15:guide id="5" pos="3961" userDrawn="1">
          <p15:clr>
            <a:srgbClr val="F26B43"/>
          </p15:clr>
        </p15:guide>
        <p15:guide id="6" pos="3719" userDrawn="1">
          <p15:clr>
            <a:srgbClr val="F26B43"/>
          </p15:clr>
        </p15:guide>
        <p15:guide id="7" orient="horz" pos="4035" userDrawn="1">
          <p15:clr>
            <a:srgbClr val="F26B43"/>
          </p15:clr>
        </p15:guide>
        <p15:guide id="8" pos="7469" userDrawn="1">
          <p15:clr>
            <a:srgbClr val="F26B43"/>
          </p15:clr>
        </p15:guide>
        <p15:guide id="9" pos="21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hyperlink" Target="https://app.keelvar.com/" TargetMode="External"/><Relationship Id="rId2" Type="http://schemas.openxmlformats.org/officeDocument/2006/relationships/image" Target="../media/image24.png"/><Relationship Id="rId1" Type="http://schemas.openxmlformats.org/officeDocument/2006/relationships/slideLayout" Target="../slideLayouts/slideLayout9.xml"/><Relationship Id="rId4" Type="http://schemas.openxmlformats.org/officeDocument/2006/relationships/hyperlink" Target="https://support.keelvar.com/hc/en-us/requests/new"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my.keelvar.app/" TargetMode="Externa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keelvarsity.keelvar.com/" TargetMode="External"/><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960438" y="2320508"/>
            <a:ext cx="6886575" cy="2776147"/>
          </a:xfrm>
        </p:spPr>
        <p:txBody>
          <a:bodyPr/>
          <a:lstStyle/>
          <a:p>
            <a:r>
              <a:rPr lang="en-US" dirty="0"/>
              <a:t>Infineum Supplier Portal Training: </a:t>
            </a:r>
            <a:r>
              <a:rPr lang="en-US" sz="3200" dirty="0" err="1">
                <a:solidFill>
                  <a:schemeClr val="accent3"/>
                </a:solidFill>
              </a:rPr>
              <a:t>Keelvar</a:t>
            </a:r>
            <a:r>
              <a:rPr lang="en-US" sz="3200" dirty="0">
                <a:solidFill>
                  <a:schemeClr val="accent3"/>
                </a:solidFill>
              </a:rPr>
              <a:t> </a:t>
            </a:r>
            <a:r>
              <a:rPr lang="en-US" sz="3200" dirty="0" err="1">
                <a:solidFill>
                  <a:schemeClr val="accent3"/>
                </a:solidFill>
              </a:rPr>
              <a:t>eSourcing</a:t>
            </a:r>
            <a:r>
              <a:rPr lang="en-US" sz="3200" dirty="0">
                <a:solidFill>
                  <a:schemeClr val="accent3"/>
                </a:solidFill>
              </a:rPr>
              <a:t> Platform </a:t>
            </a:r>
            <a:br>
              <a:rPr lang="en-US" sz="3200" dirty="0">
                <a:solidFill>
                  <a:schemeClr val="accent3"/>
                </a:solidFill>
              </a:rPr>
            </a:br>
            <a:r>
              <a:rPr lang="en-US" sz="3200" dirty="0">
                <a:solidFill>
                  <a:schemeClr val="accent3"/>
                </a:solidFill>
              </a:rPr>
              <a:t>and </a:t>
            </a:r>
            <a:r>
              <a:rPr lang="en-US" sz="3200" dirty="0" err="1">
                <a:solidFill>
                  <a:schemeClr val="accent3"/>
                </a:solidFill>
              </a:rPr>
              <a:t>Keelvarsity</a:t>
            </a:r>
            <a:r>
              <a:rPr lang="en-US" sz="3200" dirty="0">
                <a:solidFill>
                  <a:schemeClr val="accent3"/>
                </a:solidFill>
              </a:rPr>
              <a:t> Guide</a:t>
            </a:r>
            <a:endParaRPr lang="en-GB" dirty="0">
              <a:solidFill>
                <a:schemeClr val="accent3"/>
              </a:solidFill>
            </a:endParaRPr>
          </a:p>
        </p:txBody>
      </p:sp>
      <p:sp>
        <p:nvSpPr>
          <p:cNvPr id="9" name="Text Placeholder 8"/>
          <p:cNvSpPr>
            <a:spLocks noGrp="1"/>
          </p:cNvSpPr>
          <p:nvPr>
            <p:ph type="body" sz="quarter" idx="10"/>
          </p:nvPr>
        </p:nvSpPr>
        <p:spPr>
          <a:xfrm>
            <a:off x="960002" y="5603264"/>
            <a:ext cx="6887796" cy="268149"/>
          </a:xfrm>
        </p:spPr>
        <p:txBody>
          <a:bodyPr/>
          <a:lstStyle/>
          <a:p>
            <a:r>
              <a:rPr lang="en-GB" dirty="0"/>
              <a:t>27/10/2025</a:t>
            </a:r>
          </a:p>
        </p:txBody>
      </p:sp>
      <p:sp>
        <p:nvSpPr>
          <p:cNvPr id="5" name="Text Placeholder 4">
            <a:extLst>
              <a:ext uri="{FF2B5EF4-FFF2-40B4-BE49-F238E27FC236}">
                <a16:creationId xmlns:a16="http://schemas.microsoft.com/office/drawing/2014/main" id="{7636E658-505A-AE56-1CD2-B4E87FF20912}"/>
              </a:ext>
            </a:extLst>
          </p:cNvPr>
          <p:cNvSpPr>
            <a:spLocks noGrp="1"/>
          </p:cNvSpPr>
          <p:nvPr>
            <p:ph type="body"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95433ADF-009D-BF2A-9A3E-EB78E709CAC1}"/>
              </a:ext>
            </a:extLst>
          </p:cNvPr>
          <p:cNvSpPr>
            <a:spLocks noGrp="1"/>
          </p:cNvSpPr>
          <p:nvPr>
            <p:ph type="sldNum" sz="quarter" idx="4"/>
          </p:nvPr>
        </p:nvSpPr>
        <p:spPr/>
        <p:txBody>
          <a:bodyPr/>
          <a:lstStyle/>
          <a:p>
            <a:fld id="{177BA3E6-83EC-4E57-9BB6-761507D27DBC}" type="slidenum">
              <a:rPr lang="en-US" smtClean="0"/>
              <a:pPr/>
              <a:t>1</a:t>
            </a:fld>
            <a:endParaRPr lang="en-US" dirty="0"/>
          </a:p>
        </p:txBody>
      </p:sp>
    </p:spTree>
    <p:extLst>
      <p:ext uri="{BB962C8B-B14F-4D97-AF65-F5344CB8AC3E}">
        <p14:creationId xmlns:p14="http://schemas.microsoft.com/office/powerpoint/2010/main" val="4257019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977CB-F196-6E85-5EBA-1DD8E66FF8EF}"/>
              </a:ext>
            </a:extLst>
          </p:cNvPr>
          <p:cNvSpPr>
            <a:spLocks noGrp="1"/>
          </p:cNvSpPr>
          <p:nvPr>
            <p:ph type="ctrTitle"/>
          </p:nvPr>
        </p:nvSpPr>
        <p:spPr>
          <a:xfrm>
            <a:off x="960000" y="1690601"/>
            <a:ext cx="4601351" cy="3656386"/>
          </a:xfrm>
        </p:spPr>
        <p:txBody>
          <a:bodyPr anchor="ctr" anchorCtr="0">
            <a:spAutoFit/>
          </a:bodyPr>
          <a:lstStyle/>
          <a:p>
            <a:r>
              <a:rPr lang="en-US" sz="6600" dirty="0" err="1"/>
              <a:t>Keelvar</a:t>
            </a:r>
            <a:r>
              <a:rPr lang="en-US" sz="6600" dirty="0"/>
              <a:t> </a:t>
            </a:r>
            <a:r>
              <a:rPr lang="en-US" sz="6600" dirty="0" err="1"/>
              <a:t>eSourcing</a:t>
            </a:r>
            <a:r>
              <a:rPr lang="en-US" sz="6600" dirty="0"/>
              <a:t> Platform Overview</a:t>
            </a:r>
          </a:p>
        </p:txBody>
      </p:sp>
      <p:sp>
        <p:nvSpPr>
          <p:cNvPr id="3" name="Content Placeholder 3">
            <a:extLst>
              <a:ext uri="{FF2B5EF4-FFF2-40B4-BE49-F238E27FC236}">
                <a16:creationId xmlns:a16="http://schemas.microsoft.com/office/drawing/2014/main" id="{651D3351-741B-74E3-1D89-08F69F2533F1}"/>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18792" y="1619512"/>
            <a:ext cx="4905196" cy="3798563"/>
          </a:xfrm>
          <a:prstGeom prst="rect">
            <a:avLst/>
          </a:prstGeom>
        </p:spPr>
        <p:txBody>
          <a:bodyPr>
            <a:normAutofit fontScale="85000" lnSpcReduction="10000"/>
          </a:bodyPr>
          <a:lstStyle>
            <a:lvl1pPr marL="0" indent="0" algn="l" defTabSz="685800" rtl="0" eaLnBrk="1" fontAlgn="base" hangingPunct="1">
              <a:spcBef>
                <a:spcPct val="0"/>
              </a:spcBef>
              <a:spcAft>
                <a:spcPts val="500"/>
              </a:spcAft>
              <a:buClr>
                <a:schemeClr val="accent1"/>
              </a:buClr>
              <a:buFont typeface="Century Gothic" panose="020B0502020202020204" pitchFamily="34" charset="0"/>
              <a:buNone/>
              <a:defRPr sz="1600" kern="1200">
                <a:solidFill>
                  <a:schemeClr val="tx1"/>
                </a:solidFill>
                <a:latin typeface="Century Gothic" panose="020B0502020202020204" pitchFamily="34" charset="0"/>
                <a:ea typeface="+mn-ea"/>
                <a:cs typeface="+mn-cs"/>
              </a:defRPr>
            </a:lvl1pPr>
            <a:lvl2pPr marL="215900" indent="0" algn="l" defTabSz="685800" rtl="0" eaLnBrk="1" fontAlgn="base" hangingPunct="1">
              <a:spcBef>
                <a:spcPct val="0"/>
              </a:spcBef>
              <a:spcAft>
                <a:spcPts val="400"/>
              </a:spcAft>
              <a:buClr>
                <a:schemeClr val="accent6">
                  <a:lumMod val="50000"/>
                </a:schemeClr>
              </a:buClr>
              <a:buFont typeface="Century Gothic" panose="020B0502020202020204" pitchFamily="34" charset="0"/>
              <a:buNone/>
              <a:defRPr sz="1600" kern="1200">
                <a:solidFill>
                  <a:schemeClr val="accent5"/>
                </a:solidFill>
                <a:latin typeface="Century Gothic" panose="020B0502020202020204" pitchFamily="34" charset="0"/>
                <a:ea typeface="+mn-ea"/>
                <a:cs typeface="+mn-cs"/>
              </a:defRPr>
            </a:lvl2pPr>
            <a:lvl3pPr marL="541338" indent="-109538" algn="l" defTabSz="685800" rtl="0" eaLnBrk="1" fontAlgn="base" hangingPunct="1">
              <a:spcBef>
                <a:spcPct val="0"/>
              </a:spcBef>
              <a:spcAft>
                <a:spcPct val="0"/>
              </a:spcAft>
              <a:buClr>
                <a:schemeClr val="accent6">
                  <a:lumMod val="50000"/>
                </a:schemeClr>
              </a:buClr>
              <a:buFont typeface="Century Gothic" panose="020B0502020202020204" pitchFamily="34" charset="0"/>
              <a:buChar char="−"/>
              <a:defRPr sz="1400" kern="1200">
                <a:solidFill>
                  <a:schemeClr val="accent3">
                    <a:lumMod val="75000"/>
                  </a:schemeClr>
                </a:solidFill>
                <a:latin typeface="Century Gothic" panose="020B0502020202020204" pitchFamily="34" charset="0"/>
                <a:ea typeface="+mn-ea"/>
                <a:cs typeface="+mn-cs"/>
              </a:defRPr>
            </a:lvl3pPr>
            <a:lvl4pPr marL="804863" indent="-177800" algn="l" defTabSz="685800" rtl="0" eaLnBrk="1" fontAlgn="base" hangingPunct="1">
              <a:lnSpc>
                <a:spcPct val="90000"/>
              </a:lnSpc>
              <a:spcBef>
                <a:spcPts val="375"/>
              </a:spcBef>
              <a:spcAft>
                <a:spcPct val="0"/>
              </a:spcAft>
              <a:buClr>
                <a:schemeClr val="accent6">
                  <a:lumMod val="50000"/>
                </a:schemeClr>
              </a:buClr>
              <a:buFont typeface="Century Gothic" panose="020B0502020202020204" pitchFamily="34" charset="0"/>
              <a:buChar char="−"/>
              <a:defRPr sz="1300" kern="1200" baseline="0">
                <a:solidFill>
                  <a:schemeClr val="accent3">
                    <a:lumMod val="75000"/>
                  </a:schemeClr>
                </a:solidFill>
                <a:latin typeface="Century Gothic" panose="020B0502020202020204" pitchFamily="34" charset="0"/>
                <a:ea typeface="+mn-ea"/>
                <a:cs typeface="+mn-cs"/>
              </a:defRPr>
            </a:lvl4pPr>
            <a:lvl5pPr marL="1074738" indent="-177800" algn="l" defTabSz="685800" rtl="0" eaLnBrk="1" fontAlgn="base" hangingPunct="1">
              <a:lnSpc>
                <a:spcPct val="90000"/>
              </a:lnSpc>
              <a:spcBef>
                <a:spcPts val="375"/>
              </a:spcBef>
              <a:spcAft>
                <a:spcPct val="0"/>
              </a:spcAft>
              <a:buClr>
                <a:schemeClr val="accent6">
                  <a:lumMod val="50000"/>
                </a:schemeClr>
              </a:buClr>
              <a:buFont typeface="Century Gothic" panose="020B0502020202020204" pitchFamily="34" charset="0"/>
              <a:buChar char="−"/>
              <a:defRPr sz="1300" kern="1200">
                <a:solidFill>
                  <a:schemeClr val="accent3">
                    <a:lumMod val="75000"/>
                  </a:schemeClr>
                </a:solidFill>
                <a:latin typeface="Century Gothic" panose="020B0502020202020204" pitchFamily="34" charset="0"/>
                <a:ea typeface="+mn-ea"/>
                <a:cs typeface="+mn-cs"/>
              </a:defRPr>
            </a:lvl5pPr>
            <a:lvl6pPr marL="1885950" indent="-171450" algn="l" defTabSz="685800" rtl="0" eaLnBrk="1" latinLnBrk="0" hangingPunct="1">
              <a:lnSpc>
                <a:spcPct val="90000"/>
              </a:lnSpc>
              <a:spcBef>
                <a:spcPts val="375"/>
              </a:spcBef>
              <a:buFont typeface="Century Gothic" panose="020B0502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Century Gothic" panose="020B0502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Century Gothic" panose="020B0502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Century Gothic" panose="020B0502020202020204" pitchFamily="34" charset="0"/>
              <a:buChar char="•"/>
              <a:defRPr sz="1350" kern="1200">
                <a:solidFill>
                  <a:schemeClr val="tx1"/>
                </a:solidFill>
                <a:latin typeface="+mn-lt"/>
                <a:ea typeface="+mn-ea"/>
                <a:cs typeface="+mn-cs"/>
              </a:defRPr>
            </a:lvl9pPr>
          </a:lstStyle>
          <a:p>
            <a:pPr defTabSz="914377">
              <a:lnSpc>
                <a:spcPct val="137857"/>
              </a:lnSpc>
              <a:spcAft>
                <a:spcPts val="667"/>
              </a:spcAft>
              <a:buClr>
                <a:schemeClr val="accent2"/>
              </a:buClr>
            </a:pPr>
            <a:r>
              <a:rPr lang="en-GB" sz="2400" b="1" dirty="0">
                <a:solidFill>
                  <a:schemeClr val="accent3"/>
                </a:solidFill>
              </a:rPr>
              <a:t>What is Keelvar </a:t>
            </a:r>
            <a:r>
              <a:rPr lang="en-GB" sz="2400" b="1" dirty="0" err="1">
                <a:solidFill>
                  <a:schemeClr val="accent3"/>
                </a:solidFill>
              </a:rPr>
              <a:t>Esourcing</a:t>
            </a:r>
            <a:endParaRPr lang="en-GB" sz="2400" b="1" dirty="0">
              <a:solidFill>
                <a:schemeClr val="accent3"/>
              </a:solidFill>
            </a:endParaRPr>
          </a:p>
          <a:p>
            <a:pPr defTabSz="914377">
              <a:lnSpc>
                <a:spcPct val="137857"/>
              </a:lnSpc>
              <a:spcAft>
                <a:spcPts val="667"/>
              </a:spcAft>
              <a:buClr>
                <a:schemeClr val="accent2"/>
              </a:buClr>
            </a:pPr>
            <a:r>
              <a:rPr lang="en-GB" sz="2133" dirty="0">
                <a:solidFill>
                  <a:schemeClr val="lt1"/>
                </a:solidFill>
              </a:rPr>
              <a:t>Keelvar </a:t>
            </a:r>
            <a:r>
              <a:rPr lang="en-GB" sz="2133" dirty="0" err="1">
                <a:solidFill>
                  <a:schemeClr val="lt1"/>
                </a:solidFill>
              </a:rPr>
              <a:t>eSourcing</a:t>
            </a:r>
            <a:r>
              <a:rPr lang="en-GB" sz="2133" dirty="0">
                <a:solidFill>
                  <a:schemeClr val="lt1"/>
                </a:solidFill>
              </a:rPr>
              <a:t> is a cloud-based software platform designed to help organizations manage and optimize their sourcing and procurement processes through intelligent automation. It’s particularly known for its AI-powered sourcing optimization and automation capabilities, which make it easier to run complex sourcing events efficiently.</a:t>
            </a:r>
            <a:endParaRPr lang="en-GB" sz="2133" dirty="0">
              <a:solidFill>
                <a:srgbClr val="FFFFFF"/>
              </a:solidFill>
            </a:endParaRPr>
          </a:p>
        </p:txBody>
      </p:sp>
      <p:sp>
        <p:nvSpPr>
          <p:cNvPr id="4" name="Slide Number Placeholder 3">
            <a:extLst>
              <a:ext uri="{FF2B5EF4-FFF2-40B4-BE49-F238E27FC236}">
                <a16:creationId xmlns:a16="http://schemas.microsoft.com/office/drawing/2014/main" id="{CFCB155D-8DB3-8095-238A-FC3833D19451}"/>
              </a:ext>
            </a:extLst>
          </p:cNvPr>
          <p:cNvSpPr>
            <a:spLocks noGrp="1"/>
          </p:cNvSpPr>
          <p:nvPr>
            <p:ph type="sldNum" sz="quarter" idx="4"/>
          </p:nvPr>
        </p:nvSpPr>
        <p:spPr/>
        <p:txBody>
          <a:bodyPr/>
          <a:lstStyle/>
          <a:p>
            <a:fld id="{177BA3E6-83EC-4E57-9BB6-761507D27DBC}" type="slidenum">
              <a:rPr lang="en-US" smtClean="0"/>
              <a:pPr/>
              <a:t>2</a:t>
            </a:fld>
            <a:endParaRPr lang="en-US" dirty="0"/>
          </a:p>
        </p:txBody>
      </p:sp>
    </p:spTree>
    <p:extLst>
      <p:ext uri="{BB962C8B-B14F-4D97-AF65-F5344CB8AC3E}">
        <p14:creationId xmlns:p14="http://schemas.microsoft.com/office/powerpoint/2010/main" val="9980124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42" presetClass="path" presetSubtype="0" decel="100000" fill="hold" grpId="1" nodeType="withEffect">
                                  <p:stCondLst>
                                    <p:cond delay="0"/>
                                  </p:stCondLst>
                                  <p:childTnLst>
                                    <p:animMotion origin="layout" path="M 1.25E-6 0.03889 L 1.25E-6 1.85185E-6 " pathEditMode="relative" rAng="0" ptsTypes="AA">
                                      <p:cBhvr>
                                        <p:cTn id="9" dur="500" fill="hold"/>
                                        <p:tgtEl>
                                          <p:spTgt spid="2"/>
                                        </p:tgtEl>
                                        <p:attrNameLst>
                                          <p:attrName>ppt_x</p:attrName>
                                          <p:attrName>ppt_y</p:attrName>
                                        </p:attrNameLst>
                                      </p:cBhvr>
                                      <p:rCtr x="0" y="-1944"/>
                                    </p:animMotion>
                                  </p:childTnLst>
                                </p:cTn>
                              </p:par>
                              <p:par>
                                <p:cTn id="10" presetID="10" presetClass="entr" presetSubtype="0" fill="hold" grpId="0" nodeType="with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50"/>
                                        <p:tgtEl>
                                          <p:spTgt spid="3"/>
                                        </p:tgtEl>
                                      </p:cBhvr>
                                    </p:animEffect>
                                  </p:childTnLst>
                                </p:cTn>
                              </p:par>
                              <p:par>
                                <p:cTn id="13" presetID="42" presetClass="path" presetSubtype="0" decel="100000" fill="hold" grpId="1" nodeType="withEffect">
                                  <p:stCondLst>
                                    <p:cond delay="250"/>
                                  </p:stCondLst>
                                  <p:childTnLst>
                                    <p:animMotion origin="layout" path="M -3.75E-6 -0.03472 L -3.75E-6 1.85185E-6 " pathEditMode="relative" rAng="0" ptsTypes="AA">
                                      <p:cBhvr>
                                        <p:cTn id="14" dur="500" fill="hold"/>
                                        <p:tgtEl>
                                          <p:spTgt spid="3"/>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89FD9-BDAA-D6D6-1A0C-235C1F7D069F}"/>
              </a:ext>
            </a:extLst>
          </p:cNvPr>
          <p:cNvSpPr>
            <a:spLocks noGrp="1"/>
          </p:cNvSpPr>
          <p:nvPr>
            <p:ph type="ctrTitle"/>
          </p:nvPr>
        </p:nvSpPr>
        <p:spPr/>
        <p:txBody>
          <a:bodyPr anchor="t" anchorCtr="0">
            <a:normAutofit/>
          </a:bodyPr>
          <a:lstStyle/>
          <a:p>
            <a:r>
              <a:rPr lang="en-US" b="1" dirty="0"/>
              <a:t>Introduction to Keelvar </a:t>
            </a:r>
            <a:r>
              <a:rPr lang="en-US" b="1" dirty="0" err="1"/>
              <a:t>eSourcing</a:t>
            </a:r>
            <a:endParaRPr lang="en-US" b="1" dirty="0"/>
          </a:p>
        </p:txBody>
      </p:sp>
      <p:sp>
        <p:nvSpPr>
          <p:cNvPr id="4" name="Content Placeholder 3">
            <a:extLst>
              <a:ext uri="{FF2B5EF4-FFF2-40B4-BE49-F238E27FC236}">
                <a16:creationId xmlns:a16="http://schemas.microsoft.com/office/drawing/2014/main" id="{F79FF5D4-6B68-ED25-F5CD-0BBC202E1A41}"/>
              </a:ext>
            </a:extLst>
          </p:cNvPr>
          <p:cNvSpPr>
            <a:spLocks noGrp="1"/>
          </p:cNvSpPr>
          <p:nvPr>
            <p:ph sz="quarter" idx="15"/>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04457" y="1557208"/>
            <a:ext cx="6802087" cy="4607983"/>
          </a:xfrm>
        </p:spPr>
        <p:txBody>
          <a:bodyPr>
            <a:noAutofit/>
          </a:bodyPr>
          <a:lstStyle/>
          <a:p>
            <a:pPr marL="0" indent="0">
              <a:spcBef>
                <a:spcPts val="2500"/>
              </a:spcBef>
              <a:buClr>
                <a:schemeClr val="accent2"/>
              </a:buClr>
              <a:buSzPct val="80000"/>
              <a:buNone/>
            </a:pPr>
            <a:r>
              <a:rPr lang="en-US" sz="2000" b="1" dirty="0"/>
              <a:t>Cloud-based Procurement Platform</a:t>
            </a:r>
          </a:p>
          <a:p>
            <a:pPr marL="287992" lvl="2">
              <a:buClr>
                <a:schemeClr val="accent2"/>
              </a:buClr>
              <a:buSzPct val="100000"/>
            </a:pPr>
            <a:r>
              <a:rPr sz="1800" dirty="0"/>
              <a:t>Keelvar </a:t>
            </a:r>
            <a:r>
              <a:rPr sz="1800" dirty="0" err="1"/>
              <a:t>eSourcing</a:t>
            </a:r>
            <a:r>
              <a:rPr sz="1800" dirty="0"/>
              <a:t> operates on the cloud, allowing easy access and scalable procurement management.</a:t>
            </a:r>
            <a:endParaRPr lang="en-US" sz="1800" dirty="0"/>
          </a:p>
          <a:p>
            <a:pPr marL="0" indent="0">
              <a:spcBef>
                <a:spcPts val="2500"/>
              </a:spcBef>
              <a:buClr>
                <a:schemeClr val="accent2"/>
              </a:buClr>
              <a:buSzPct val="80000"/>
              <a:buNone/>
            </a:pPr>
            <a:r>
              <a:rPr lang="en-US" sz="2000" b="1" dirty="0"/>
              <a:t>AI-driven Automation</a:t>
            </a:r>
          </a:p>
          <a:p>
            <a:pPr marL="342900" lvl="1" indent="-342900">
              <a:buClr>
                <a:schemeClr val="accent2"/>
              </a:buClr>
              <a:buSzPct val="100000"/>
              <a:buFont typeface="Century Gothic" panose="020B0502020202020204" pitchFamily="34" charset="0"/>
              <a:buChar char="•"/>
            </a:pPr>
            <a:r>
              <a:rPr sz="2000" dirty="0"/>
              <a:t>Artificial intelligence automates complex sourcing events, reducing manual effort and boosting efficiency.</a:t>
            </a:r>
            <a:endParaRPr lang="en-US" sz="2000" dirty="0"/>
          </a:p>
          <a:p>
            <a:pPr marL="0" indent="0">
              <a:spcBef>
                <a:spcPts val="2500"/>
              </a:spcBef>
              <a:buClr>
                <a:schemeClr val="accent2"/>
              </a:buClr>
              <a:buSzPct val="80000"/>
              <a:buNone/>
            </a:pPr>
            <a:r>
              <a:rPr lang="en-US" sz="2000" b="1" dirty="0"/>
              <a:t>Advanced Bidding and Analysis</a:t>
            </a:r>
          </a:p>
          <a:p>
            <a:pPr marL="342900" lvl="1" indent="-342900">
              <a:buClr>
                <a:schemeClr val="accent2"/>
              </a:buClr>
              <a:buSzPct val="100000"/>
              <a:buFont typeface="Century Gothic" panose="020B0502020202020204" pitchFamily="34" charset="0"/>
              <a:buChar char="•"/>
            </a:pPr>
            <a:r>
              <a:rPr sz="2000" dirty="0"/>
              <a:t>Supports sophisticated bidding formats and scenario analysis to evaluate offers by cost, quality, and sustainability.</a:t>
            </a:r>
            <a:endParaRPr lang="en-US" sz="2000" dirty="0"/>
          </a:p>
        </p:txBody>
      </p:sp>
      <p:pic>
        <p:nvPicPr>
          <p:cNvPr id="5" name="Content Placeholder 4" descr="Cloud computing concept isolated on white background">
            <a:extLst>
              <a:ext uri="{FF2B5EF4-FFF2-40B4-BE49-F238E27FC236}">
                <a16:creationId xmlns:a16="http://schemas.microsoft.com/office/drawing/2014/main" id="{55E83AE5-B2AE-4D1B-8CFD-E7EE3C19FBB7}"/>
              </a:ext>
            </a:extLst>
          </p:cNvPr>
          <p:cNvPicPr>
            <a:picLocks noGrp="1" noChangeAspect="1"/>
          </p:cNvPicPr>
          <p:nvPr>
            <p:ph sz="quarter" idx="16"/>
          </p:nvPr>
        </p:nvPicPr>
        <p:blipFill>
          <a:blip r:embed="rId3">
            <a:clrChange>
              <a:clrFrom>
                <a:srgbClr val="FFFFFF"/>
              </a:clrFrom>
              <a:clrTo>
                <a:srgbClr val="FFFFFF">
                  <a:alpha val="0"/>
                </a:srgbClr>
              </a:clrTo>
            </a:clrChange>
          </a:blip>
          <a:stretch>
            <a:fillRect/>
          </a:stretch>
        </p:blipFill>
        <p:spPr>
          <a:xfrm>
            <a:off x="7831503" y="1941842"/>
            <a:ext cx="4085678" cy="3064258"/>
          </a:xfrm>
          <a:prstGeom prst="rect">
            <a:avLst/>
          </a:prstGeom>
          <a:noFill/>
        </p:spPr>
      </p:pic>
      <p:sp>
        <p:nvSpPr>
          <p:cNvPr id="6" name="Slide Number Placeholder 5">
            <a:extLst>
              <a:ext uri="{FF2B5EF4-FFF2-40B4-BE49-F238E27FC236}">
                <a16:creationId xmlns:a16="http://schemas.microsoft.com/office/drawing/2014/main" id="{0D652C0C-8D67-8803-4A30-B2E2AB2692A3}"/>
              </a:ext>
            </a:extLst>
          </p:cNvPr>
          <p:cNvSpPr>
            <a:spLocks noGrp="1"/>
          </p:cNvSpPr>
          <p:nvPr>
            <p:ph type="sldNum" sz="quarter" idx="4"/>
          </p:nvPr>
        </p:nvSpPr>
        <p:spPr/>
        <p:txBody>
          <a:bodyPr/>
          <a:lstStyle/>
          <a:p>
            <a:fld id="{177BA3E6-83EC-4E57-9BB6-761507D27DBC}" type="slidenum">
              <a:rPr lang="en-US" smtClean="0"/>
              <a:pPr/>
              <a:t>3</a:t>
            </a:fld>
            <a:endParaRPr lang="en-US" dirty="0"/>
          </a:p>
        </p:txBody>
      </p:sp>
    </p:spTree>
    <p:extLst>
      <p:ext uri="{BB962C8B-B14F-4D97-AF65-F5344CB8AC3E}">
        <p14:creationId xmlns:p14="http://schemas.microsoft.com/office/powerpoint/2010/main" val="8350469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42" presetClass="path" presetSubtype="0" decel="100000" fill="hold" grpId="1" nodeType="withEffect">
                                  <p:stCondLst>
                                    <p:cond delay="0"/>
                                  </p:stCondLst>
                                  <p:childTnLst>
                                    <p:animMotion origin="layout" path="M 1.25E-6 0.03889 L 1.25E-6 1.85185E-6 " pathEditMode="relative" rAng="0" ptsTypes="AA">
                                      <p:cBhvr>
                                        <p:cTn id="9" dur="500" fill="hold"/>
                                        <p:tgtEl>
                                          <p:spTgt spid="4"/>
                                        </p:tgtEl>
                                        <p:attrNameLst>
                                          <p:attrName>ppt_x</p:attrName>
                                          <p:attrName>ppt_y</p:attrName>
                                        </p:attrNameLst>
                                      </p:cBhvr>
                                      <p:rCtr x="0" y="-1944"/>
                                    </p:animMotion>
                                  </p:childTnLst>
                                </p:cTn>
                              </p:par>
                              <p:par>
                                <p:cTn id="10" presetID="10" presetClass="entr" presetSubtype="0"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42" presetClass="path" presetSubtype="0" decel="100000" fill="hold" nodeType="withEffect">
                                  <p:stCondLst>
                                    <p:cond delay="250"/>
                                  </p:stCondLst>
                                  <p:childTnLst>
                                    <p:animMotion origin="layout" path="M -3.75E-6 -0.03472 L -3.75E-6 1.85185E-6 " pathEditMode="relative" rAng="0" ptsTypes="AA">
                                      <p:cBhvr>
                                        <p:cTn id="14" dur="500" fill="hold"/>
                                        <p:tgtEl>
                                          <p:spTgt spid="5"/>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52820-E951-8B65-80F4-08A93531B91D}"/>
              </a:ext>
            </a:extLst>
          </p:cNvPr>
          <p:cNvSpPr>
            <a:spLocks noGrp="1"/>
          </p:cNvSpPr>
          <p:nvPr>
            <p:ph type="ctrTitle"/>
          </p:nvPr>
        </p:nvSpPr>
        <p:spPr/>
        <p:txBody>
          <a:bodyPr anchor="t" anchorCtr="0">
            <a:noAutofit/>
          </a:bodyPr>
          <a:lstStyle/>
          <a:p>
            <a:r>
              <a:rPr lang="en-US" b="1" dirty="0"/>
              <a:t>Key Features in Keelvar</a:t>
            </a:r>
          </a:p>
        </p:txBody>
      </p:sp>
      <p:sp>
        <p:nvSpPr>
          <p:cNvPr id="4" name="Content Placeholder 3">
            <a:extLst>
              <a:ext uri="{FF2B5EF4-FFF2-40B4-BE49-F238E27FC236}">
                <a16:creationId xmlns:a16="http://schemas.microsoft.com/office/drawing/2014/main" id="{C1795327-D9A5-2A55-E977-6B3B4CE2F31B}"/>
              </a:ext>
            </a:extLst>
          </p:cNvPr>
          <p:cNvSpPr>
            <a:spLocks noGrp="1"/>
          </p:cNvSpPr>
          <p:nvPr>
            <p:ph sz="quarter" idx="15"/>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42543" y="1356868"/>
            <a:ext cx="6807765" cy="4904011"/>
          </a:xfrm>
        </p:spPr>
        <p:txBody>
          <a:bodyPr>
            <a:noAutofit/>
          </a:bodyPr>
          <a:lstStyle/>
          <a:p>
            <a:pPr marL="0" indent="0">
              <a:spcAft>
                <a:spcPts val="0"/>
              </a:spcAft>
              <a:buClr>
                <a:schemeClr val="accent2"/>
              </a:buClr>
              <a:buSzPct val="80000"/>
              <a:buNone/>
            </a:pPr>
            <a:r>
              <a:rPr lang="en-US" b="1" dirty="0"/>
              <a:t>Sourcing Optimization Tools</a:t>
            </a:r>
          </a:p>
          <a:p>
            <a:pPr marL="285750" lvl="1" indent="-285750">
              <a:spcAft>
                <a:spcPts val="1200"/>
              </a:spcAft>
              <a:buClr>
                <a:schemeClr val="accent2"/>
              </a:buClr>
              <a:buSzPct val="100000"/>
              <a:buFont typeface="Century Gothic" panose="020B0502020202020204" pitchFamily="34" charset="0"/>
              <a:buChar char="•"/>
            </a:pPr>
            <a:r>
              <a:rPr dirty="0"/>
              <a:t>Supports multi-attribute bidding, lotting, and scenario analysis to optimize sourcing decisions.</a:t>
            </a:r>
            <a:endParaRPr lang="en-US" dirty="0"/>
          </a:p>
          <a:p>
            <a:pPr marL="0" indent="0">
              <a:spcAft>
                <a:spcPts val="0"/>
              </a:spcAft>
              <a:buClr>
                <a:schemeClr val="accent2"/>
              </a:buClr>
              <a:buSzPct val="80000"/>
              <a:buNone/>
            </a:pPr>
            <a:r>
              <a:rPr lang="en-US" b="1" dirty="0"/>
              <a:t>Automation Bots</a:t>
            </a:r>
          </a:p>
          <a:p>
            <a:pPr marL="285750" lvl="1" indent="-285750">
              <a:spcAft>
                <a:spcPts val="1200"/>
              </a:spcAft>
              <a:buClr>
                <a:schemeClr val="accent2"/>
              </a:buClr>
              <a:buSzPct val="100000"/>
              <a:buFont typeface="Century Gothic" panose="020B0502020202020204" pitchFamily="34" charset="0"/>
              <a:buChar char="•"/>
            </a:pPr>
            <a:r>
              <a:rPr sz="1800" dirty="0"/>
              <a:t>Automates repetitive tasks like RFQ creation, supplier communication, and bid analysis for efficiency.</a:t>
            </a:r>
            <a:endParaRPr lang="en-US" sz="1800" dirty="0"/>
          </a:p>
          <a:p>
            <a:pPr marL="0" indent="0">
              <a:spcAft>
                <a:spcPts val="0"/>
              </a:spcAft>
              <a:buClr>
                <a:schemeClr val="accent2"/>
              </a:buClr>
              <a:buSzPct val="80000"/>
              <a:buNone/>
            </a:pPr>
            <a:r>
              <a:rPr lang="en-US" b="1" dirty="0"/>
              <a:t>Event Management</a:t>
            </a:r>
          </a:p>
          <a:p>
            <a:pPr marL="285750" lvl="1" indent="-285750">
              <a:spcAft>
                <a:spcPts val="1200"/>
              </a:spcAft>
              <a:buClr>
                <a:schemeClr val="accent2"/>
              </a:buClr>
              <a:buSzPct val="100000"/>
              <a:buFont typeface="Century Gothic" panose="020B0502020202020204" pitchFamily="34" charset="0"/>
              <a:buChar char="•"/>
            </a:pPr>
            <a:r>
              <a:rPr sz="1800" dirty="0"/>
              <a:t>Enables creation and management of RFIs, RFQs, RFPs, and auctions via templates and workflows.</a:t>
            </a:r>
            <a:endParaRPr lang="en-US" sz="1800" dirty="0"/>
          </a:p>
          <a:p>
            <a:pPr marL="0" indent="0">
              <a:spcAft>
                <a:spcPts val="0"/>
              </a:spcAft>
              <a:buClr>
                <a:schemeClr val="accent2"/>
              </a:buClr>
              <a:buSzPct val="80000"/>
              <a:buNone/>
            </a:pPr>
            <a:r>
              <a:rPr lang="en-US" b="1" dirty="0"/>
              <a:t>Supplier Collaboration and Analytics</a:t>
            </a:r>
          </a:p>
          <a:p>
            <a:pPr marL="285750" lvl="1" indent="-285750">
              <a:spcAft>
                <a:spcPts val="1200"/>
              </a:spcAft>
              <a:buClr>
                <a:schemeClr val="accent2"/>
              </a:buClr>
              <a:buSzPct val="100000"/>
              <a:buFont typeface="Century Gothic" panose="020B0502020202020204" pitchFamily="34" charset="0"/>
              <a:buChar char="•"/>
            </a:pPr>
            <a:r>
              <a:rPr sz="1800" dirty="0"/>
              <a:t>Enhances collaboration with real-time feedback and offers analytics for data-driven procurement decisions.</a:t>
            </a:r>
            <a:endParaRPr lang="en-GB" sz="1800" dirty="0"/>
          </a:p>
          <a:p>
            <a:pPr marL="0" lvl="1" indent="0">
              <a:spcAft>
                <a:spcPts val="0"/>
              </a:spcAft>
              <a:buClr>
                <a:schemeClr val="accent2"/>
              </a:buClr>
              <a:buSzPct val="80000"/>
              <a:buNone/>
            </a:pPr>
            <a:r>
              <a:rPr lang="en-GB" sz="1800" b="1" dirty="0">
                <a:solidFill>
                  <a:schemeClr val="tx1"/>
                </a:solidFill>
              </a:rPr>
              <a:t>Analytics &amp; Reporting:</a:t>
            </a:r>
          </a:p>
          <a:p>
            <a:pPr marL="285750" lvl="1" indent="-285750">
              <a:spcAft>
                <a:spcPts val="600"/>
              </a:spcAft>
              <a:buClr>
                <a:schemeClr val="accent2"/>
              </a:buClr>
              <a:buSzPct val="100000"/>
              <a:buFont typeface="Century Gothic" panose="020B0502020202020204" pitchFamily="34" charset="0"/>
              <a:buChar char="•"/>
            </a:pPr>
            <a:r>
              <a:rPr lang="en-GB" sz="1800" dirty="0"/>
              <a:t>Built-in tools for </a:t>
            </a:r>
            <a:r>
              <a:rPr lang="en-GB" sz="1800" dirty="0" err="1"/>
              <a:t>analyzing</a:t>
            </a:r>
            <a:r>
              <a:rPr lang="en-GB" sz="1800" dirty="0"/>
              <a:t> bids, comparing scenarios, and generating reports.</a:t>
            </a:r>
          </a:p>
          <a:p>
            <a:pPr marL="0" lvl="1" indent="0">
              <a:spcAft>
                <a:spcPts val="600"/>
              </a:spcAft>
            </a:pPr>
            <a:endParaRPr lang="en-US" sz="1800" dirty="0"/>
          </a:p>
        </p:txBody>
      </p:sp>
      <p:pic>
        <p:nvPicPr>
          <p:cNvPr id="5" name="Content Placeholder 4" descr="fourth industrial revolution technology concept">
            <a:extLst>
              <a:ext uri="{FF2B5EF4-FFF2-40B4-BE49-F238E27FC236}">
                <a16:creationId xmlns:a16="http://schemas.microsoft.com/office/drawing/2014/main" id="{10D2773D-3E1F-4ABF-8C35-C7E4787F4441}"/>
              </a:ext>
            </a:extLst>
          </p:cNvPr>
          <p:cNvPicPr>
            <a:picLocks noGrp="1" noChangeAspect="1"/>
          </p:cNvPicPr>
          <p:nvPr>
            <p:ph sz="quarter" idx="16"/>
          </p:nvPr>
        </p:nvPicPr>
        <p:blipFill>
          <a:blip r:embed="rId3"/>
          <a:stretch>
            <a:fillRect/>
          </a:stretch>
        </p:blipFill>
        <p:spPr>
          <a:xfrm>
            <a:off x="7186742" y="2303886"/>
            <a:ext cx="4685286" cy="2635470"/>
          </a:xfrm>
          <a:prstGeom prst="rect">
            <a:avLst/>
          </a:prstGeom>
          <a:noFill/>
        </p:spPr>
      </p:pic>
      <p:sp>
        <p:nvSpPr>
          <p:cNvPr id="6" name="Slide Number Placeholder 5">
            <a:extLst>
              <a:ext uri="{FF2B5EF4-FFF2-40B4-BE49-F238E27FC236}">
                <a16:creationId xmlns:a16="http://schemas.microsoft.com/office/drawing/2014/main" id="{AC6921E0-7798-CD23-6CF7-BDF755040FA6}"/>
              </a:ext>
            </a:extLst>
          </p:cNvPr>
          <p:cNvSpPr>
            <a:spLocks noGrp="1"/>
          </p:cNvSpPr>
          <p:nvPr>
            <p:ph type="sldNum" sz="quarter" idx="4"/>
          </p:nvPr>
        </p:nvSpPr>
        <p:spPr/>
        <p:txBody>
          <a:bodyPr/>
          <a:lstStyle/>
          <a:p>
            <a:fld id="{177BA3E6-83EC-4E57-9BB6-761507D27DBC}" type="slidenum">
              <a:rPr lang="en-US" smtClean="0"/>
              <a:pPr/>
              <a:t>4</a:t>
            </a:fld>
            <a:endParaRPr lang="en-US" dirty="0"/>
          </a:p>
        </p:txBody>
      </p:sp>
    </p:spTree>
    <p:extLst>
      <p:ext uri="{BB962C8B-B14F-4D97-AF65-F5344CB8AC3E}">
        <p14:creationId xmlns:p14="http://schemas.microsoft.com/office/powerpoint/2010/main" val="31834771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42" presetClass="path" presetSubtype="0" decel="100000" fill="hold" grpId="1" nodeType="withEffect">
                                  <p:stCondLst>
                                    <p:cond delay="0"/>
                                  </p:stCondLst>
                                  <p:childTnLst>
                                    <p:animMotion origin="layout" path="M 1.25E-6 0.03889 L 1.25E-6 1.85185E-6 " pathEditMode="relative" rAng="0" ptsTypes="AA">
                                      <p:cBhvr>
                                        <p:cTn id="9" dur="500" fill="hold"/>
                                        <p:tgtEl>
                                          <p:spTgt spid="4"/>
                                        </p:tgtEl>
                                        <p:attrNameLst>
                                          <p:attrName>ppt_x</p:attrName>
                                          <p:attrName>ppt_y</p:attrName>
                                        </p:attrNameLst>
                                      </p:cBhvr>
                                      <p:rCtr x="0" y="-1944"/>
                                    </p:animMotion>
                                  </p:childTnLst>
                                </p:cTn>
                              </p:par>
                              <p:par>
                                <p:cTn id="10" presetID="10" presetClass="entr" presetSubtype="0"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42" presetClass="path" presetSubtype="0" decel="100000" fill="hold" nodeType="withEffect">
                                  <p:stCondLst>
                                    <p:cond delay="250"/>
                                  </p:stCondLst>
                                  <p:childTnLst>
                                    <p:animMotion origin="layout" path="M -3.75E-6 -0.03472 L -3.75E-6 1.85185E-6 " pathEditMode="relative" rAng="0" ptsTypes="AA">
                                      <p:cBhvr>
                                        <p:cTn id="14" dur="500" fill="hold"/>
                                        <p:tgtEl>
                                          <p:spTgt spid="5"/>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6166F-2363-929D-D818-E1B6FB2BCA2B}"/>
              </a:ext>
            </a:extLst>
          </p:cNvPr>
          <p:cNvSpPr>
            <a:spLocks noGrp="1"/>
          </p:cNvSpPr>
          <p:nvPr>
            <p:ph type="ctrTitle"/>
          </p:nvPr>
        </p:nvSpPr>
        <p:spPr>
          <a:xfrm>
            <a:off x="334438" y="597121"/>
            <a:ext cx="6826888" cy="947903"/>
          </a:xfrm>
        </p:spPr>
        <p:txBody>
          <a:bodyPr anchor="t" anchorCtr="0">
            <a:noAutofit/>
          </a:bodyPr>
          <a:lstStyle/>
          <a:p>
            <a:r>
              <a:rPr lang="en-US" b="1" dirty="0"/>
              <a:t>Platform Navigation and Access - </a:t>
            </a:r>
            <a:r>
              <a:rPr lang="en-US" dirty="0"/>
              <a:t>User Registration Process</a:t>
            </a:r>
          </a:p>
        </p:txBody>
      </p:sp>
      <p:sp>
        <p:nvSpPr>
          <p:cNvPr id="4" name="Content Placeholder 3">
            <a:extLst>
              <a:ext uri="{FF2B5EF4-FFF2-40B4-BE49-F238E27FC236}">
                <a16:creationId xmlns:a16="http://schemas.microsoft.com/office/drawing/2014/main" id="{2DAE9C9C-3DED-89AE-818B-26E63BE3CF45}"/>
              </a:ext>
            </a:extLst>
          </p:cNvPr>
          <p:cNvSpPr>
            <a:spLocks noGrp="1"/>
          </p:cNvSpPr>
          <p:nvPr>
            <p:ph sz="quarter" idx="15"/>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34963" y="1722100"/>
            <a:ext cx="6830335" cy="4608513"/>
          </a:xfrm>
        </p:spPr>
        <p:txBody>
          <a:bodyPr>
            <a:noAutofit/>
          </a:bodyPr>
          <a:lstStyle/>
          <a:p>
            <a:pPr>
              <a:spcAft>
                <a:spcPts val="1800"/>
              </a:spcAft>
              <a:buClr>
                <a:schemeClr val="accent2"/>
              </a:buClr>
              <a:buSzPct val="100000"/>
            </a:pPr>
            <a:r>
              <a:rPr lang="en-GB" dirty="0"/>
              <a:t>The process of registering is managed by the organisation admin/owner (COE analytics advisor). Infineum colleagues have to raise an onboarding request via email.</a:t>
            </a:r>
          </a:p>
          <a:p>
            <a:pPr>
              <a:spcAft>
                <a:spcPts val="1200"/>
              </a:spcAft>
              <a:buClr>
                <a:schemeClr val="accent2"/>
              </a:buClr>
              <a:buSzPct val="100000"/>
            </a:pPr>
            <a:r>
              <a:rPr lang="en-GB" dirty="0"/>
              <a:t>After the Infineum organisation admin has confirmed user profile creation on the Keelvar Platform, user should receive an invitation email with a link to register. If you are unable to find our emails, these may have been filtered by your email provider or your organization's email settings. We would recommend trying the following:</a:t>
            </a:r>
          </a:p>
          <a:p>
            <a:pPr marL="287993" lvl="1" indent="0">
              <a:spcAft>
                <a:spcPts val="1200"/>
              </a:spcAft>
              <a:buNone/>
            </a:pPr>
            <a:r>
              <a:rPr lang="en-GB" sz="1400" dirty="0"/>
              <a:t>1.  Check your spam/ junk folder</a:t>
            </a:r>
          </a:p>
          <a:p>
            <a:pPr marL="287993" lvl="1" indent="0">
              <a:spcAft>
                <a:spcPts val="1200"/>
              </a:spcAft>
              <a:buNone/>
            </a:pPr>
            <a:r>
              <a:rPr lang="en-GB" sz="1400" dirty="0"/>
              <a:t>2.  Whitelist the Keelvar domain </a:t>
            </a:r>
          </a:p>
          <a:p>
            <a:pPr marL="287993" lvl="1" indent="0">
              <a:spcAft>
                <a:spcPts val="2400"/>
              </a:spcAft>
              <a:buNone/>
            </a:pPr>
            <a:r>
              <a:rPr lang="en-GB" sz="1400" dirty="0"/>
              <a:t>3.  Escalate the issue to Keelvar org owner</a:t>
            </a:r>
          </a:p>
          <a:p>
            <a:pPr marL="0" indent="0">
              <a:spcAft>
                <a:spcPts val="1200"/>
              </a:spcAft>
              <a:buNone/>
            </a:pPr>
            <a:r>
              <a:rPr lang="en-GB" b="1" dirty="0"/>
              <a:t>After you register, you will get a second email </a:t>
            </a:r>
            <a:br>
              <a:rPr lang="en-GB" b="1" dirty="0"/>
            </a:br>
            <a:r>
              <a:rPr lang="en-GB" b="1" dirty="0"/>
              <a:t>allowing you to set a password.</a:t>
            </a:r>
          </a:p>
        </p:txBody>
      </p:sp>
      <p:pic>
        <p:nvPicPr>
          <p:cNvPr id="8" name="Picture 7">
            <a:extLst>
              <a:ext uri="{FF2B5EF4-FFF2-40B4-BE49-F238E27FC236}">
                <a16:creationId xmlns:a16="http://schemas.microsoft.com/office/drawing/2014/main" id="{3B59D5CE-4F40-0347-F6E3-DDDD46376525}"/>
              </a:ext>
            </a:extLst>
          </p:cNvPr>
          <p:cNvPicPr>
            <a:picLocks noChangeAspect="1"/>
          </p:cNvPicPr>
          <p:nvPr/>
        </p:nvPicPr>
        <p:blipFill>
          <a:blip r:embed="rId3"/>
          <a:stretch>
            <a:fillRect/>
          </a:stretch>
        </p:blipFill>
        <p:spPr>
          <a:xfrm>
            <a:off x="8359180" y="1231900"/>
            <a:ext cx="3120834" cy="5072808"/>
          </a:xfrm>
          <a:prstGeom prst="rect">
            <a:avLst/>
          </a:prstGeom>
          <a:ln w="6350">
            <a:solidFill>
              <a:schemeClr val="bg1"/>
            </a:solidFill>
          </a:ln>
        </p:spPr>
      </p:pic>
      <p:sp>
        <p:nvSpPr>
          <p:cNvPr id="9" name="Slide Number Placeholder 8">
            <a:extLst>
              <a:ext uri="{FF2B5EF4-FFF2-40B4-BE49-F238E27FC236}">
                <a16:creationId xmlns:a16="http://schemas.microsoft.com/office/drawing/2014/main" id="{654B897D-FA06-5159-26F7-92E4FFD4B56C}"/>
              </a:ext>
            </a:extLst>
          </p:cNvPr>
          <p:cNvSpPr>
            <a:spLocks noGrp="1"/>
          </p:cNvSpPr>
          <p:nvPr>
            <p:ph type="sldNum" sz="quarter" idx="4"/>
          </p:nvPr>
        </p:nvSpPr>
        <p:spPr/>
        <p:txBody>
          <a:bodyPr/>
          <a:lstStyle/>
          <a:p>
            <a:fld id="{177BA3E6-83EC-4E57-9BB6-761507D27DBC}" type="slidenum">
              <a:rPr lang="en-US" smtClean="0"/>
              <a:pPr/>
              <a:t>5</a:t>
            </a:fld>
            <a:endParaRPr lang="en-US" dirty="0"/>
          </a:p>
        </p:txBody>
      </p:sp>
    </p:spTree>
    <p:extLst>
      <p:ext uri="{BB962C8B-B14F-4D97-AF65-F5344CB8AC3E}">
        <p14:creationId xmlns:p14="http://schemas.microsoft.com/office/powerpoint/2010/main" val="14137932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42" presetClass="path" presetSubtype="0" decel="100000" fill="hold" grpId="1" nodeType="withEffect">
                                  <p:stCondLst>
                                    <p:cond delay="0"/>
                                  </p:stCondLst>
                                  <p:childTnLst>
                                    <p:animMotion origin="layout" path="M 1.25E-6 0.03889 L 1.25E-6 1.85185E-6 " pathEditMode="relative" rAng="0" ptsTypes="AA">
                                      <p:cBhvr>
                                        <p:cTn id="9" dur="500" fill="hold"/>
                                        <p:tgtEl>
                                          <p:spTgt spid="4"/>
                                        </p:tgtEl>
                                        <p:attrNameLst>
                                          <p:attrName>ppt_x</p:attrName>
                                          <p:attrName>ppt_y</p:attrName>
                                        </p:attrNameLst>
                                      </p:cBhvr>
                                      <p:rCtr x="0" y="-1944"/>
                                    </p:animMotion>
                                  </p:childTnLst>
                                </p:cTn>
                              </p:par>
                              <p:par>
                                <p:cTn id="10" presetID="10" presetClass="entr" presetSubtype="0" fill="hold"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50"/>
                                        <p:tgtEl>
                                          <p:spTgt spid="8"/>
                                        </p:tgtEl>
                                      </p:cBhvr>
                                    </p:animEffect>
                                  </p:childTnLst>
                                </p:cTn>
                              </p:par>
                              <p:par>
                                <p:cTn id="13" presetID="42" presetClass="path" presetSubtype="0" decel="100000" fill="hold" nodeType="withEffect">
                                  <p:stCondLst>
                                    <p:cond delay="250"/>
                                  </p:stCondLst>
                                  <p:childTnLst>
                                    <p:animMotion origin="layout" path="M -3.75E-6 -0.03472 L -3.75E-6 1.85185E-6 " pathEditMode="relative" rAng="0" ptsTypes="AA">
                                      <p:cBhvr>
                                        <p:cTn id="14" dur="500" fill="hold"/>
                                        <p:tgtEl>
                                          <p:spTgt spid="8"/>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D5731-54A8-1479-4653-B501153F29BA}"/>
              </a:ext>
            </a:extLst>
          </p:cNvPr>
          <p:cNvSpPr>
            <a:spLocks noGrp="1"/>
          </p:cNvSpPr>
          <p:nvPr>
            <p:ph type="ctrTitle"/>
          </p:nvPr>
        </p:nvSpPr>
        <p:spPr>
          <a:xfrm>
            <a:off x="334963" y="431800"/>
            <a:ext cx="6755385" cy="444099"/>
          </a:xfrm>
        </p:spPr>
        <p:txBody>
          <a:bodyPr anchor="t" anchorCtr="0"/>
          <a:lstStyle/>
          <a:p>
            <a:pPr>
              <a:spcAft>
                <a:spcPts val="1200"/>
              </a:spcAft>
            </a:pPr>
            <a:r>
              <a:rPr lang="en-GB" b="1" dirty="0"/>
              <a:t>Login Methods – </a:t>
            </a:r>
            <a:endParaRPr lang="en-GB" b="1" dirty="0">
              <a:solidFill>
                <a:schemeClr val="accent2"/>
              </a:solidFill>
            </a:endParaRPr>
          </a:p>
        </p:txBody>
      </p:sp>
      <p:sp>
        <p:nvSpPr>
          <p:cNvPr id="6" name="TextBox 5">
            <a:extLst>
              <a:ext uri="{FF2B5EF4-FFF2-40B4-BE49-F238E27FC236}">
                <a16:creationId xmlns:a16="http://schemas.microsoft.com/office/drawing/2014/main" id="{CDD4CC43-58D4-1D52-A4B2-7FF624120495}"/>
              </a:ext>
            </a:extLst>
          </p:cNvPr>
          <p:cNvSpPr txBox="1"/>
          <p:nvPr/>
        </p:nvSpPr>
        <p:spPr>
          <a:xfrm>
            <a:off x="205740" y="1619533"/>
            <a:ext cx="7439660" cy="1296381"/>
          </a:xfrm>
          <a:prstGeom prst="rect">
            <a:avLst/>
          </a:prstGeom>
          <a:noFill/>
        </p:spPr>
        <p:txBody>
          <a:bodyPr wrap="square" lIns="121920" tIns="60960" rIns="121920" bIns="60960" anchor="t">
            <a:spAutoFit/>
          </a:bodyPr>
          <a:lstStyle/>
          <a:p>
            <a:pPr eaLnBrk="0" fontAlgn="base" hangingPunct="0">
              <a:lnSpc>
                <a:spcPct val="107000"/>
              </a:lnSpc>
              <a:spcBef>
                <a:spcPts val="533"/>
              </a:spcBef>
              <a:spcAft>
                <a:spcPts val="267"/>
              </a:spcAft>
            </a:pPr>
            <a:r>
              <a:rPr lang="en-GB" sz="1400" b="1" i="1"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Logging in to your account using SSO (Recommended for all Infineum Colleagues)</a:t>
            </a:r>
          </a:p>
          <a:p>
            <a:pPr eaLnBrk="0" fontAlgn="base" hangingPunct="0">
              <a:lnSpc>
                <a:spcPct val="107000"/>
              </a:lnSpc>
              <a:spcBef>
                <a:spcPct val="0"/>
              </a:spcBef>
              <a:spcAft>
                <a:spcPts val="1067"/>
              </a:spcAft>
            </a:pPr>
            <a:r>
              <a:rPr lang="en-GB" sz="1400"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Single sign-on (SSO) is an authentication system that enables users to log in to multiple systems using a single </a:t>
            </a:r>
            <a:r>
              <a:rPr lang="en-GB" sz="1400" kern="100" dirty="0" err="1">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identification.When</a:t>
            </a:r>
            <a:r>
              <a:rPr lang="en-GB" sz="1400"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 your </a:t>
            </a:r>
            <a:r>
              <a:rPr lang="en-GB" sz="1400" kern="100" dirty="0" err="1">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Keelvar</a:t>
            </a:r>
            <a:r>
              <a:rPr lang="en-GB" sz="1400"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 account is set up, you will immediately have SSO enabled for </a:t>
            </a:r>
            <a:r>
              <a:rPr lang="en-GB" sz="1400" kern="100" dirty="0" err="1">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Keelvar</a:t>
            </a:r>
            <a:r>
              <a:rPr lang="en-GB" sz="1400"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 and you can use it to log in to the system.</a:t>
            </a:r>
          </a:p>
        </p:txBody>
      </p:sp>
      <p:pic>
        <p:nvPicPr>
          <p:cNvPr id="7" name="Picture 6" descr="A screenshot of a computer&#10;&#10;AI-generated content may be incorrect.">
            <a:extLst>
              <a:ext uri="{FF2B5EF4-FFF2-40B4-BE49-F238E27FC236}">
                <a16:creationId xmlns:a16="http://schemas.microsoft.com/office/drawing/2014/main" id="{8F35D04B-2A2B-893D-F062-2E87D8ED92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929797" y="2323807"/>
            <a:ext cx="3927423" cy="2342336"/>
          </a:xfrm>
          <a:prstGeom prst="rect">
            <a:avLst/>
          </a:prstGeom>
          <a:ln w="6350">
            <a:solidFill>
              <a:schemeClr val="bg1"/>
            </a:solidFill>
          </a:ln>
        </p:spPr>
      </p:pic>
      <p:sp>
        <p:nvSpPr>
          <p:cNvPr id="9" name="TextBox 8">
            <a:extLst>
              <a:ext uri="{FF2B5EF4-FFF2-40B4-BE49-F238E27FC236}">
                <a16:creationId xmlns:a16="http://schemas.microsoft.com/office/drawing/2014/main" id="{1F8A3180-09BE-E517-84ED-BBCFAAE665F7}"/>
              </a:ext>
            </a:extLst>
          </p:cNvPr>
          <p:cNvSpPr txBox="1"/>
          <p:nvPr/>
        </p:nvSpPr>
        <p:spPr>
          <a:xfrm>
            <a:off x="252307" y="2972132"/>
            <a:ext cx="7062893" cy="3327962"/>
          </a:xfrm>
          <a:prstGeom prst="rect">
            <a:avLst/>
          </a:prstGeom>
          <a:noFill/>
        </p:spPr>
        <p:txBody>
          <a:bodyPr wrap="square" lIns="121920" tIns="60960" rIns="121920" bIns="60960" anchor="t">
            <a:spAutoFit/>
          </a:bodyPr>
          <a:lstStyle/>
          <a:p>
            <a:pPr eaLnBrk="0" fontAlgn="base" hangingPunct="0">
              <a:lnSpc>
                <a:spcPct val="107000"/>
              </a:lnSpc>
              <a:spcBef>
                <a:spcPct val="0"/>
              </a:spcBef>
              <a:spcAft>
                <a:spcPts val="1067"/>
              </a:spcAft>
            </a:pPr>
            <a:r>
              <a:rPr lang="en-GB" sz="1600" b="1"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Figure 1. Logging in using SSO</a:t>
            </a:r>
          </a:p>
          <a:p>
            <a:pPr eaLnBrk="0" fontAlgn="base" hangingPunct="0">
              <a:lnSpc>
                <a:spcPct val="107000"/>
              </a:lnSpc>
              <a:spcBef>
                <a:spcPct val="0"/>
              </a:spcBef>
              <a:spcAft>
                <a:spcPts val="600"/>
              </a:spcAft>
            </a:pPr>
            <a:r>
              <a:rPr lang="en-GB" sz="1400"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To log in using SSO, complete the following steps:</a:t>
            </a:r>
          </a:p>
          <a:p>
            <a:pPr marL="457189" indent="-457189" eaLnBrk="0" fontAlgn="base" hangingPunct="0">
              <a:lnSpc>
                <a:spcPct val="107000"/>
              </a:lnSpc>
              <a:spcBef>
                <a:spcPct val="0"/>
              </a:spcBef>
              <a:spcAft>
                <a:spcPts val="600"/>
              </a:spcAft>
              <a:buFont typeface="+mj-lt"/>
              <a:buAutoNum type="arabicPeriod"/>
              <a:tabLst>
                <a:tab pos="609585" algn="l"/>
              </a:tabLst>
            </a:pPr>
            <a:r>
              <a:rPr lang="en-GB" sz="1400"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Go to </a:t>
            </a:r>
            <a:r>
              <a:rPr lang="en-GB" sz="1400" u="sng"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hlinkClick r:id="rId3"/>
              </a:rPr>
              <a:t>https://app.keelvar.com</a:t>
            </a:r>
            <a:r>
              <a:rPr lang="en-GB" sz="1400"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a:t>
            </a:r>
          </a:p>
          <a:p>
            <a:pPr marL="457189" indent="-457189" eaLnBrk="0" fontAlgn="base" hangingPunct="0">
              <a:lnSpc>
                <a:spcPct val="107000"/>
              </a:lnSpc>
              <a:spcBef>
                <a:spcPct val="0"/>
              </a:spcBef>
              <a:spcAft>
                <a:spcPts val="600"/>
              </a:spcAft>
              <a:buFont typeface="+mj-lt"/>
              <a:buAutoNum type="arabicPeriod"/>
              <a:tabLst>
                <a:tab pos="609585" algn="l"/>
              </a:tabLst>
            </a:pPr>
            <a:r>
              <a:rPr lang="en-GB" sz="1400"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Click </a:t>
            </a:r>
            <a:r>
              <a:rPr lang="en-GB" sz="1400" b="1"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Log in with SSO</a:t>
            </a:r>
            <a:r>
              <a:rPr lang="en-GB" sz="1400"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a:t>
            </a:r>
          </a:p>
          <a:p>
            <a:pPr marL="457189" indent="-457189" eaLnBrk="0" fontAlgn="base" hangingPunct="0">
              <a:lnSpc>
                <a:spcPct val="107000"/>
              </a:lnSpc>
              <a:spcBef>
                <a:spcPct val="0"/>
              </a:spcBef>
              <a:spcAft>
                <a:spcPts val="1067"/>
              </a:spcAft>
              <a:buFont typeface="+mj-lt"/>
              <a:buAutoNum type="arabicPeriod"/>
              <a:tabLst>
                <a:tab pos="609585" algn="l"/>
              </a:tabLst>
            </a:pPr>
            <a:r>
              <a:rPr lang="en-GB" sz="1400"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Enter your email address that is used for SSO in the </a:t>
            </a:r>
            <a:r>
              <a:rPr lang="en-GB" sz="1400" b="1"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Email</a:t>
            </a:r>
            <a:r>
              <a:rPr lang="en-GB" sz="1400"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 field.</a:t>
            </a:r>
          </a:p>
          <a:p>
            <a:pPr marL="457189" indent="-457189" eaLnBrk="0" fontAlgn="base" hangingPunct="0">
              <a:lnSpc>
                <a:spcPct val="107000"/>
              </a:lnSpc>
              <a:spcBef>
                <a:spcPct val="0"/>
              </a:spcBef>
              <a:spcAft>
                <a:spcPts val="1067"/>
              </a:spcAft>
              <a:buFont typeface="+mj-lt"/>
              <a:buAutoNum type="arabicPeriod"/>
              <a:tabLst>
                <a:tab pos="609585" algn="l"/>
              </a:tabLst>
            </a:pPr>
            <a:r>
              <a:rPr lang="en-GB" sz="1400"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Click </a:t>
            </a:r>
            <a:r>
              <a:rPr lang="en-GB" sz="1400" b="1"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Log in</a:t>
            </a:r>
            <a:r>
              <a:rPr lang="en-GB" sz="1400"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a:t>
            </a:r>
          </a:p>
          <a:p>
            <a:pPr eaLnBrk="0" fontAlgn="base" hangingPunct="0">
              <a:lnSpc>
                <a:spcPct val="107000"/>
              </a:lnSpc>
              <a:spcBef>
                <a:spcPct val="0"/>
              </a:spcBef>
              <a:spcAft>
                <a:spcPts val="1067"/>
              </a:spcAft>
            </a:pPr>
            <a:r>
              <a:rPr lang="en-GB" sz="1400" kern="100" dirty="0">
                <a:solidFill>
                  <a:schemeClr val="tx2"/>
                </a:solidFill>
                <a:latin typeface="Century Gothic" panose="020B0502020202020204" pitchFamily="34" charset="0"/>
                <a:ea typeface="Century Gothic" panose="020B0502020202020204" pitchFamily="34" charset="0"/>
                <a:cs typeface="Century Gothic" panose="020B0502020202020204" pitchFamily="34" charset="0"/>
              </a:rPr>
              <a:t>Please note If you are using SSO to log in, you cannot reset your password using the </a:t>
            </a:r>
            <a:r>
              <a:rPr lang="en-GB" sz="1400" b="1" kern="100" dirty="0">
                <a:solidFill>
                  <a:schemeClr val="tx2"/>
                </a:solidFill>
                <a:latin typeface="Century Gothic" panose="020B0502020202020204" pitchFamily="34" charset="0"/>
                <a:ea typeface="Century Gothic" panose="020B0502020202020204" pitchFamily="34" charset="0"/>
                <a:cs typeface="Century Gothic" panose="020B0502020202020204" pitchFamily="34" charset="0"/>
              </a:rPr>
              <a:t>Forgot password</a:t>
            </a:r>
            <a:r>
              <a:rPr lang="en-GB" sz="1400" kern="100" dirty="0">
                <a:solidFill>
                  <a:schemeClr val="tx2"/>
                </a:solidFill>
                <a:latin typeface="Century Gothic" panose="020B0502020202020204" pitchFamily="34" charset="0"/>
                <a:ea typeface="Century Gothic" panose="020B0502020202020204" pitchFamily="34" charset="0"/>
                <a:cs typeface="Century Gothic" panose="020B0502020202020204" pitchFamily="34" charset="0"/>
              </a:rPr>
              <a:t> method.</a:t>
            </a:r>
            <a:br>
              <a:rPr lang="en-GB" sz="1400" kern="100" dirty="0">
                <a:solidFill>
                  <a:schemeClr val="tx2"/>
                </a:solidFill>
                <a:latin typeface="Century Gothic" panose="020B0502020202020204" pitchFamily="34" charset="0"/>
                <a:ea typeface="Century Gothic" panose="020B0502020202020204" pitchFamily="34" charset="0"/>
                <a:cs typeface="Century Gothic" panose="020B0502020202020204" pitchFamily="34" charset="0"/>
              </a:rPr>
            </a:br>
            <a:r>
              <a:rPr lang="en-GB" sz="1400" kern="100" dirty="0">
                <a:solidFill>
                  <a:schemeClr val="tx2"/>
                </a:solidFill>
                <a:latin typeface="Century Gothic" panose="020B0502020202020204" pitchFamily="34" charset="0"/>
                <a:ea typeface="Century Gothic" panose="020B0502020202020204" pitchFamily="34" charset="0"/>
                <a:cs typeface="Century Gothic" panose="020B0502020202020204" pitchFamily="34" charset="0"/>
              </a:rPr>
              <a:t>If you encounter issues when logging in using SSO, first contact the Org owner. If they cannot resolve the issue after troubleshooting </a:t>
            </a:r>
            <a:r>
              <a:rPr lang="en-GB" sz="1400" kern="100" dirty="0" err="1">
                <a:solidFill>
                  <a:schemeClr val="tx2"/>
                </a:solidFill>
                <a:latin typeface="Century Gothic" panose="020B0502020202020204" pitchFamily="34" charset="0"/>
                <a:ea typeface="Century Gothic" panose="020B0502020202020204" pitchFamily="34" charset="0"/>
                <a:cs typeface="Century Gothic" panose="020B0502020202020204" pitchFamily="34" charset="0"/>
              </a:rPr>
              <a:t>it,they</a:t>
            </a:r>
            <a:r>
              <a:rPr lang="en-GB" sz="1400" kern="100" dirty="0">
                <a:solidFill>
                  <a:schemeClr val="tx2"/>
                </a:solidFill>
                <a:latin typeface="Century Gothic" panose="020B0502020202020204" pitchFamily="34" charset="0"/>
                <a:ea typeface="Century Gothic" panose="020B0502020202020204" pitchFamily="34" charset="0"/>
                <a:cs typeface="Century Gothic" panose="020B0502020202020204" pitchFamily="34" charset="0"/>
              </a:rPr>
              <a:t> will escalate to </a:t>
            </a:r>
            <a:r>
              <a:rPr lang="en-GB" sz="1400" kern="100" dirty="0" err="1">
                <a:solidFill>
                  <a:schemeClr val="tx2"/>
                </a:solidFill>
                <a:latin typeface="Century Gothic" panose="020B0502020202020204" pitchFamily="34" charset="0"/>
                <a:ea typeface="Century Gothic" panose="020B0502020202020204" pitchFamily="34" charset="0"/>
                <a:cs typeface="Century Gothic" panose="020B0502020202020204" pitchFamily="34" charset="0"/>
              </a:rPr>
              <a:t>Keelvar</a:t>
            </a:r>
            <a:r>
              <a:rPr lang="en-GB" sz="1400" kern="100" dirty="0">
                <a:solidFill>
                  <a:schemeClr val="tx2"/>
                </a:solidFill>
                <a:latin typeface="Century Gothic" panose="020B0502020202020204" pitchFamily="34" charset="0"/>
                <a:ea typeface="Century Gothic" panose="020B0502020202020204" pitchFamily="34" charset="0"/>
                <a:cs typeface="Century Gothic" panose="020B0502020202020204" pitchFamily="34" charset="0"/>
              </a:rPr>
              <a:t> support via link </a:t>
            </a:r>
            <a:r>
              <a:rPr lang="en-GB" sz="1400" u="sng" kern="100" dirty="0">
                <a:solidFill>
                  <a:schemeClr val="tx2"/>
                </a:solidFill>
                <a:latin typeface="Century Gothic" panose="020B0502020202020204" pitchFamily="34" charset="0"/>
                <a:ea typeface="Century Gothic" panose="020B0502020202020204" pitchFamily="34" charset="0"/>
                <a:cs typeface="Century Gothic" panose="020B0502020202020204" pitchFamily="34" charset="0"/>
                <a:hlinkClick r:id="rId4">
                  <a:extLst>
                    <a:ext uri="{A12FA001-AC4F-418D-AE19-62706E023703}">
                      <ahyp:hlinkClr xmlns:ahyp="http://schemas.microsoft.com/office/drawing/2018/hyperlinkcolor" val="tx"/>
                    </a:ext>
                  </a:extLst>
                </a:hlinkClick>
              </a:rPr>
              <a:t>Support Team</a:t>
            </a:r>
            <a:r>
              <a:rPr lang="en-GB" sz="1400" kern="100" dirty="0">
                <a:solidFill>
                  <a:schemeClr val="tx2"/>
                </a:solidFill>
                <a:latin typeface="Century Gothic" panose="020B0502020202020204" pitchFamily="34" charset="0"/>
                <a:ea typeface="Century Gothic" panose="020B0502020202020204" pitchFamily="34" charset="0"/>
                <a:cs typeface="Century Gothic" panose="020B0502020202020204" pitchFamily="34" charset="0"/>
              </a:rPr>
              <a:t>.</a:t>
            </a:r>
          </a:p>
        </p:txBody>
      </p:sp>
      <p:sp>
        <p:nvSpPr>
          <p:cNvPr id="12" name="TextBox 11">
            <a:extLst>
              <a:ext uri="{FF2B5EF4-FFF2-40B4-BE49-F238E27FC236}">
                <a16:creationId xmlns:a16="http://schemas.microsoft.com/office/drawing/2014/main" id="{E861817E-2E64-A2F3-8F47-5E7F5007089B}"/>
              </a:ext>
            </a:extLst>
          </p:cNvPr>
          <p:cNvSpPr txBox="1"/>
          <p:nvPr/>
        </p:nvSpPr>
        <p:spPr>
          <a:xfrm>
            <a:off x="7863840" y="5554137"/>
            <a:ext cx="6126480" cy="307777"/>
          </a:xfrm>
          <a:prstGeom prst="rect">
            <a:avLst/>
          </a:prstGeom>
          <a:noFill/>
        </p:spPr>
        <p:txBody>
          <a:bodyPr wrap="square">
            <a:spAutoFit/>
          </a:bodyPr>
          <a:lstStyle/>
          <a:p>
            <a:pPr eaLnBrk="0" fontAlgn="base" hangingPunct="0">
              <a:spcBef>
                <a:spcPct val="0"/>
              </a:spcBef>
              <a:spcAft>
                <a:spcPct val="0"/>
              </a:spcAft>
            </a:pPr>
            <a:r>
              <a:rPr lang="en-GB" sz="14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Figure 1. SSO Login – login with email </a:t>
            </a:r>
            <a:endParaRPr lang="en-GB" sz="1400" dirty="0">
              <a:solidFill>
                <a:srgbClr val="002776"/>
              </a:solidFill>
              <a:latin typeface="Century Gothic" panose="020B0502020202020204" pitchFamily="34" charset="0"/>
            </a:endParaRPr>
          </a:p>
        </p:txBody>
      </p:sp>
      <p:sp>
        <p:nvSpPr>
          <p:cNvPr id="11" name="Slide Number Placeholder 10">
            <a:extLst>
              <a:ext uri="{FF2B5EF4-FFF2-40B4-BE49-F238E27FC236}">
                <a16:creationId xmlns:a16="http://schemas.microsoft.com/office/drawing/2014/main" id="{DD28D8BC-33EC-B460-2341-D8A77E0A94F7}"/>
              </a:ext>
            </a:extLst>
          </p:cNvPr>
          <p:cNvSpPr>
            <a:spLocks noGrp="1"/>
          </p:cNvSpPr>
          <p:nvPr>
            <p:ph type="sldNum" sz="quarter" idx="4"/>
          </p:nvPr>
        </p:nvSpPr>
        <p:spPr/>
        <p:txBody>
          <a:bodyPr/>
          <a:lstStyle/>
          <a:p>
            <a:fld id="{177BA3E6-83EC-4E57-9BB6-761507D27DBC}" type="slidenum">
              <a:rPr lang="en-US" smtClean="0"/>
              <a:pPr/>
              <a:t>6</a:t>
            </a:fld>
            <a:endParaRPr lang="en-US" dirty="0"/>
          </a:p>
        </p:txBody>
      </p:sp>
      <p:sp>
        <p:nvSpPr>
          <p:cNvPr id="3" name="Arrow: Right 2">
            <a:extLst>
              <a:ext uri="{FF2B5EF4-FFF2-40B4-BE49-F238E27FC236}">
                <a16:creationId xmlns:a16="http://schemas.microsoft.com/office/drawing/2014/main" id="{6AD67B79-84AB-980D-7537-B85A88401403}"/>
              </a:ext>
            </a:extLst>
          </p:cNvPr>
          <p:cNvSpPr/>
          <p:nvPr/>
        </p:nvSpPr>
        <p:spPr>
          <a:xfrm>
            <a:off x="3439964" y="3014466"/>
            <a:ext cx="4440386" cy="295724"/>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66DA73D-67E6-672A-23D9-84FD1A7EE2F6}"/>
              </a:ext>
            </a:extLst>
          </p:cNvPr>
          <p:cNvSpPr txBox="1">
            <a:spLocks/>
          </p:cNvSpPr>
          <p:nvPr/>
        </p:nvSpPr>
        <p:spPr>
          <a:xfrm>
            <a:off x="334964" y="999690"/>
            <a:ext cx="6344970" cy="947738"/>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3200" b="0" kern="1200" cap="none" baseline="0">
                <a:solidFill>
                  <a:schemeClr val="tx1"/>
                </a:solidFill>
                <a:latin typeface="+mj-lt"/>
                <a:ea typeface="+mj-ea"/>
                <a:cs typeface="+mj-cs"/>
              </a:defRPr>
            </a:lvl1pPr>
          </a:lstStyle>
          <a:p>
            <a:pPr>
              <a:spcAft>
                <a:spcPts val="1200"/>
              </a:spcAft>
            </a:pPr>
            <a:r>
              <a:rPr lang="en-GB" sz="1800" b="1" dirty="0">
                <a:solidFill>
                  <a:schemeClr val="accent2"/>
                </a:solidFill>
              </a:rPr>
              <a:t>Users can log in via Single Sign-On (SSO) or manually with email and password for flexibility.</a:t>
            </a:r>
            <a:endParaRPr lang="en-GB" sz="2800" b="1" dirty="0">
              <a:solidFill>
                <a:schemeClr val="accent2"/>
              </a:solidFill>
            </a:endParaRPr>
          </a:p>
        </p:txBody>
      </p:sp>
    </p:spTree>
    <p:extLst>
      <p:ext uri="{BB962C8B-B14F-4D97-AF65-F5344CB8AC3E}">
        <p14:creationId xmlns:p14="http://schemas.microsoft.com/office/powerpoint/2010/main" val="3644288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par>
                                <p:cTn id="8" presetID="42" presetClass="path" presetSubtype="0" decel="100000" fill="hold" grpId="1" nodeType="withEffect">
                                  <p:stCondLst>
                                    <p:cond delay="0"/>
                                  </p:stCondLst>
                                  <p:childTnLst>
                                    <p:animMotion origin="layout" path="M 1.25E-6 0.03889 L 1.25E-6 1.85185E-6 " pathEditMode="relative" rAng="0" ptsTypes="AA">
                                      <p:cBhvr>
                                        <p:cTn id="9" dur="500" fill="hold"/>
                                        <p:tgtEl>
                                          <p:spTgt spid="6"/>
                                        </p:tgtEl>
                                        <p:attrNameLst>
                                          <p:attrName>ppt_x</p:attrName>
                                          <p:attrName>ppt_y</p:attrName>
                                        </p:attrNameLst>
                                      </p:cBhvr>
                                      <p:rCtr x="0" y="-1944"/>
                                    </p:animMotion>
                                  </p:childTnLst>
                                </p:cTn>
                              </p:par>
                              <p:par>
                                <p:cTn id="10" presetID="10" presetClass="entr" presetSubtype="0" fill="hold" grpId="0" nodeType="withEffect">
                                  <p:stCondLst>
                                    <p:cond delay="22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50"/>
                                        <p:tgtEl>
                                          <p:spTgt spid="9"/>
                                        </p:tgtEl>
                                      </p:cBhvr>
                                    </p:animEffect>
                                  </p:childTnLst>
                                </p:cTn>
                              </p:par>
                              <p:par>
                                <p:cTn id="13" presetID="42" presetClass="path" presetSubtype="0" decel="100000" fill="hold" grpId="1" nodeType="withEffect">
                                  <p:stCondLst>
                                    <p:cond delay="220"/>
                                  </p:stCondLst>
                                  <p:childTnLst>
                                    <p:animMotion origin="layout" path="M -3.75E-6 -0.03472 L -3.75E-6 1.85185E-6 " pathEditMode="relative" rAng="0" ptsTypes="AA">
                                      <p:cBhvr>
                                        <p:cTn id="14" dur="500" fill="hold"/>
                                        <p:tgtEl>
                                          <p:spTgt spid="9"/>
                                        </p:tgtEl>
                                        <p:attrNameLst>
                                          <p:attrName>ppt_x</p:attrName>
                                          <p:attrName>ppt_y</p:attrName>
                                        </p:attrNameLst>
                                      </p:cBhvr>
                                      <p:rCtr x="0" y="1736"/>
                                    </p:animMotion>
                                  </p:childTnLst>
                                </p:cTn>
                              </p:par>
                              <p:par>
                                <p:cTn id="15" presetID="22" presetClass="entr" presetSubtype="8" fill="hold" grpId="0" nodeType="withEffect">
                                  <p:stCondLst>
                                    <p:cond delay="44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220"/>
                                        <p:tgtEl>
                                          <p:spTgt spid="3"/>
                                        </p:tgtEl>
                                      </p:cBhvr>
                                    </p:animEffect>
                                  </p:childTnLst>
                                </p:cTn>
                              </p:par>
                              <p:par>
                                <p:cTn id="18" presetID="10" presetClass="entr" presetSubtype="0" fill="hold" nodeType="withEffect">
                                  <p:stCondLst>
                                    <p:cond delay="66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250"/>
                                        <p:tgtEl>
                                          <p:spTgt spid="7"/>
                                        </p:tgtEl>
                                      </p:cBhvr>
                                    </p:animEffect>
                                  </p:childTnLst>
                                </p:cTn>
                              </p:par>
                              <p:par>
                                <p:cTn id="21" presetID="42" presetClass="path" presetSubtype="0" decel="100000" fill="hold" nodeType="withEffect">
                                  <p:stCondLst>
                                    <p:cond delay="660"/>
                                  </p:stCondLst>
                                  <p:childTnLst>
                                    <p:animMotion origin="layout" path="M 1.25E-6 0.03889 L 1.25E-6 1.85185E-6 " pathEditMode="relative" rAng="0" ptsTypes="AA">
                                      <p:cBhvr>
                                        <p:cTn id="22" dur="500" fill="hold"/>
                                        <p:tgtEl>
                                          <p:spTgt spid="7"/>
                                        </p:tgtEl>
                                        <p:attrNameLst>
                                          <p:attrName>ppt_x</p:attrName>
                                          <p:attrName>ppt_y</p:attrName>
                                        </p:attrNameLst>
                                      </p:cBhvr>
                                      <p:rCtr x="0" y="-1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9" grpId="0"/>
      <p:bldP spid="9" grpId="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D6737-72F8-8359-A910-9E65E5A9A87C}"/>
              </a:ext>
            </a:extLst>
          </p:cNvPr>
          <p:cNvSpPr>
            <a:spLocks noGrp="1"/>
          </p:cNvSpPr>
          <p:nvPr>
            <p:ph type="ctrTitle"/>
          </p:nvPr>
        </p:nvSpPr>
        <p:spPr>
          <a:xfrm>
            <a:off x="334438" y="1765521"/>
            <a:ext cx="6826888" cy="947903"/>
          </a:xfrm>
        </p:spPr>
        <p:txBody>
          <a:bodyPr anchor="t" anchorCtr="0"/>
          <a:lstStyle/>
          <a:p>
            <a:r>
              <a:rPr lang="en-GB" b="1" dirty="0"/>
              <a:t>Login Methods</a:t>
            </a:r>
          </a:p>
        </p:txBody>
      </p:sp>
      <p:sp>
        <p:nvSpPr>
          <p:cNvPr id="3" name="Content Placeholder 2">
            <a:extLst>
              <a:ext uri="{FF2B5EF4-FFF2-40B4-BE49-F238E27FC236}">
                <a16:creationId xmlns:a16="http://schemas.microsoft.com/office/drawing/2014/main" id="{3386D921-D035-68B9-5DF7-2B006A3C7F4D}"/>
              </a:ext>
            </a:extLst>
          </p:cNvPr>
          <p:cNvSpPr>
            <a:spLocks noGrp="1"/>
          </p:cNvSpPr>
          <p:nvPr>
            <p:ph sz="quarter" idx="15"/>
          </p:nvPr>
        </p:nvSpPr>
        <p:spPr>
          <a:xfrm>
            <a:off x="304458" y="2631336"/>
            <a:ext cx="5586678" cy="2769989"/>
          </a:xfrm>
        </p:spPr>
        <p:txBody>
          <a:bodyPr anchor="ctr" anchorCtr="0">
            <a:spAutoFit/>
          </a:bodyPr>
          <a:lstStyle/>
          <a:p>
            <a:pPr>
              <a:spcAft>
                <a:spcPts val="1800"/>
              </a:spcAft>
              <a:buClr>
                <a:schemeClr val="accent2"/>
              </a:buClr>
              <a:buSzPct val="100000"/>
              <a:buFont typeface="Century Gothic" panose="020B0502020202020204" pitchFamily="34" charset="0"/>
              <a:buChar char="•"/>
            </a:pPr>
            <a:r>
              <a:rPr lang="en-GB" sz="2000" dirty="0"/>
              <a:t>Logging in to your account using a user name and password</a:t>
            </a:r>
          </a:p>
          <a:p>
            <a:pPr lvl="0">
              <a:spcAft>
                <a:spcPts val="1800"/>
              </a:spcAft>
              <a:buClr>
                <a:schemeClr val="accent2"/>
              </a:buClr>
              <a:buSzPct val="100000"/>
              <a:buFont typeface="Century Gothic" panose="020B0502020202020204" pitchFamily="34" charset="0"/>
              <a:buChar char="•"/>
            </a:pPr>
            <a:r>
              <a:rPr lang="en-GB" sz="2000" dirty="0"/>
              <a:t>Go to </a:t>
            </a:r>
            <a:r>
              <a:rPr lang="en-GB" sz="2000" dirty="0">
                <a:hlinkClick r:id="rId2"/>
              </a:rPr>
              <a:t>https://my.keelvar.app</a:t>
            </a:r>
            <a:r>
              <a:rPr lang="en-GB" sz="2000" dirty="0"/>
              <a:t>.</a:t>
            </a:r>
          </a:p>
          <a:p>
            <a:pPr lvl="0">
              <a:spcAft>
                <a:spcPts val="1800"/>
              </a:spcAft>
              <a:buClr>
                <a:schemeClr val="accent2"/>
              </a:buClr>
              <a:buSzPct val="100000"/>
              <a:buFont typeface="Century Gothic" panose="020B0502020202020204" pitchFamily="34" charset="0"/>
              <a:buChar char="•"/>
            </a:pPr>
            <a:r>
              <a:rPr lang="en-GB" sz="2000" dirty="0"/>
              <a:t>Enter your email address in the Email field.</a:t>
            </a:r>
          </a:p>
          <a:p>
            <a:pPr lvl="0">
              <a:spcAft>
                <a:spcPts val="1800"/>
              </a:spcAft>
              <a:buClr>
                <a:schemeClr val="accent2"/>
              </a:buClr>
              <a:buSzPct val="100000"/>
              <a:buFont typeface="Century Gothic" panose="020B0502020202020204" pitchFamily="34" charset="0"/>
              <a:buChar char="•"/>
            </a:pPr>
            <a:r>
              <a:rPr lang="en-GB" sz="2000" dirty="0"/>
              <a:t>Enter your password in the Password field.</a:t>
            </a:r>
          </a:p>
          <a:p>
            <a:pPr lvl="0">
              <a:spcAft>
                <a:spcPts val="1800"/>
              </a:spcAft>
              <a:buClr>
                <a:schemeClr val="accent2"/>
              </a:buClr>
              <a:buSzPct val="100000"/>
              <a:buFont typeface="Century Gothic" panose="020B0502020202020204" pitchFamily="34" charset="0"/>
              <a:buChar char="•"/>
            </a:pPr>
            <a:r>
              <a:rPr lang="en-GB" sz="2000" dirty="0"/>
              <a:t>Click Log in.</a:t>
            </a:r>
          </a:p>
        </p:txBody>
      </p:sp>
      <p:sp>
        <p:nvSpPr>
          <p:cNvPr id="5" name="Rectangle 2">
            <a:extLst>
              <a:ext uri="{FF2B5EF4-FFF2-40B4-BE49-F238E27FC236}">
                <a16:creationId xmlns:a16="http://schemas.microsoft.com/office/drawing/2014/main" id="{AC74B4FC-12B4-6D32-D117-45BD4D8A06C2}"/>
              </a:ext>
            </a:extLst>
          </p:cNvPr>
          <p:cNvSpPr>
            <a:spLocks noChangeArrowheads="1"/>
          </p:cNvSpPr>
          <p:nvPr/>
        </p:nvSpPr>
        <p:spPr bwMode="auto">
          <a:xfrm>
            <a:off x="590635" y="138451"/>
            <a:ext cx="11682645"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p>
            <a:pPr eaLnBrk="0" fontAlgn="base" hangingPunct="0">
              <a:spcBef>
                <a:spcPct val="0"/>
              </a:spcBef>
              <a:spcAft>
                <a:spcPct val="0"/>
              </a:spcAft>
            </a:pPr>
            <a:endParaRPr lang="en-GB">
              <a:solidFill>
                <a:srgbClr val="002776"/>
              </a:solidFill>
              <a:latin typeface="Century Gothic" panose="020B0502020202020204" pitchFamily="34" charset="0"/>
            </a:endParaRPr>
          </a:p>
        </p:txBody>
      </p:sp>
      <p:pic>
        <p:nvPicPr>
          <p:cNvPr id="1025" name="Picture 10" descr="A screenshot of a login screen&#10;&#10;AI-generated content may be incorrect.">
            <a:extLst>
              <a:ext uri="{FF2B5EF4-FFF2-40B4-BE49-F238E27FC236}">
                <a16:creationId xmlns:a16="http://schemas.microsoft.com/office/drawing/2014/main" id="{F4AD8AB6-C47D-07E1-636D-1D6BE6CFA5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7684" y="2358191"/>
            <a:ext cx="5143812" cy="331628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B479B59B-4DFA-63AC-8E3A-A63C922F8F8E}"/>
              </a:ext>
            </a:extLst>
          </p:cNvPr>
          <p:cNvSpPr>
            <a:spLocks noChangeArrowheads="1"/>
          </p:cNvSpPr>
          <p:nvPr/>
        </p:nvSpPr>
        <p:spPr bwMode="auto">
          <a:xfrm>
            <a:off x="7901430" y="1606864"/>
            <a:ext cx="3820879" cy="574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p>
            <a:pPr algn="ctr" eaLnBrk="0" fontAlgn="base" hangingPunct="0">
              <a:spcBef>
                <a:spcPct val="0"/>
              </a:spcBef>
              <a:spcAft>
                <a:spcPct val="0"/>
              </a:spcAft>
            </a:pPr>
            <a:br>
              <a:rPr lang="en-GB" altLang="en-US" sz="1467" dirty="0">
                <a:solidFill>
                  <a:schemeClr val="bg1"/>
                </a:solidFill>
                <a:latin typeface="Century Gothic" panose="020B0502020202020204" pitchFamily="34" charset="0"/>
                <a:ea typeface="Century Gothic" panose="020B0502020202020204" pitchFamily="34" charset="0"/>
                <a:cs typeface="Century Gothic" panose="020B0502020202020204" pitchFamily="34" charset="0"/>
              </a:rPr>
            </a:br>
            <a:r>
              <a:rPr lang="en-GB" altLang="en-US" sz="1467" dirty="0">
                <a:solidFill>
                  <a:schemeClr val="bg1"/>
                </a:solidFill>
                <a:latin typeface="Century Gothic" panose="020B0502020202020204" pitchFamily="34" charset="0"/>
                <a:ea typeface="Century Gothic" panose="020B0502020202020204" pitchFamily="34" charset="0"/>
                <a:cs typeface="Century Gothic" panose="020B0502020202020204" pitchFamily="34" charset="0"/>
              </a:rPr>
              <a:t>Figure 2. Log in to your Keelvar account</a:t>
            </a:r>
            <a:endParaRPr lang="en-GB" altLang="en-US" dirty="0">
              <a:solidFill>
                <a:schemeClr val="bg1"/>
              </a:solidFill>
              <a:latin typeface="Century Gothic" panose="020B0502020202020204" pitchFamily="34" charset="0"/>
            </a:endParaRPr>
          </a:p>
        </p:txBody>
      </p:sp>
      <p:sp>
        <p:nvSpPr>
          <p:cNvPr id="10" name="Slide Number Placeholder 9">
            <a:extLst>
              <a:ext uri="{FF2B5EF4-FFF2-40B4-BE49-F238E27FC236}">
                <a16:creationId xmlns:a16="http://schemas.microsoft.com/office/drawing/2014/main" id="{00695CCE-C00D-C388-A109-1F7DF20D17E2}"/>
              </a:ext>
            </a:extLst>
          </p:cNvPr>
          <p:cNvSpPr>
            <a:spLocks noGrp="1"/>
          </p:cNvSpPr>
          <p:nvPr>
            <p:ph type="sldNum" sz="quarter" idx="4"/>
          </p:nvPr>
        </p:nvSpPr>
        <p:spPr/>
        <p:txBody>
          <a:bodyPr/>
          <a:lstStyle/>
          <a:p>
            <a:fld id="{177BA3E6-83EC-4E57-9BB6-761507D27DBC}" type="slidenum">
              <a:rPr lang="en-US" smtClean="0"/>
              <a:pPr/>
              <a:t>7</a:t>
            </a:fld>
            <a:endParaRPr lang="en-US" dirty="0"/>
          </a:p>
        </p:txBody>
      </p:sp>
    </p:spTree>
    <p:extLst>
      <p:ext uri="{BB962C8B-B14F-4D97-AF65-F5344CB8AC3E}">
        <p14:creationId xmlns:p14="http://schemas.microsoft.com/office/powerpoint/2010/main" val="20702891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42" presetClass="path" presetSubtype="0" decel="100000" fill="hold" grpId="1" nodeType="withEffect">
                                  <p:stCondLst>
                                    <p:cond delay="0"/>
                                  </p:stCondLst>
                                  <p:childTnLst>
                                    <p:animMotion origin="layout" path="M 1.25E-6 0.03889 L 1.25E-6 1.85185E-6 " pathEditMode="relative" rAng="0" ptsTypes="AA">
                                      <p:cBhvr>
                                        <p:cTn id="9" dur="500" fill="hold"/>
                                        <p:tgtEl>
                                          <p:spTgt spid="3"/>
                                        </p:tgtEl>
                                        <p:attrNameLst>
                                          <p:attrName>ppt_x</p:attrName>
                                          <p:attrName>ppt_y</p:attrName>
                                        </p:attrNameLst>
                                      </p:cBhvr>
                                      <p:rCtr x="0" y="-1944"/>
                                    </p:animMotion>
                                  </p:childTnLst>
                                </p:cTn>
                              </p:par>
                              <p:par>
                                <p:cTn id="10" presetID="10" presetClass="entr" presetSubtype="0" fill="hold" grpId="0" nodeType="withEffect">
                                  <p:stCondLst>
                                    <p:cond delay="22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50"/>
                                        <p:tgtEl>
                                          <p:spTgt spid="6"/>
                                        </p:tgtEl>
                                      </p:cBhvr>
                                    </p:animEffect>
                                  </p:childTnLst>
                                </p:cTn>
                              </p:par>
                              <p:par>
                                <p:cTn id="13" presetID="42" presetClass="path" presetSubtype="0" decel="100000" fill="hold" grpId="1" nodeType="withEffect">
                                  <p:stCondLst>
                                    <p:cond delay="220"/>
                                  </p:stCondLst>
                                  <p:childTnLst>
                                    <p:animMotion origin="layout" path="M -3.75E-6 -0.03472 L -3.75E-6 1.85185E-6 " pathEditMode="relative" rAng="0" ptsTypes="AA">
                                      <p:cBhvr>
                                        <p:cTn id="14" dur="500" fill="hold"/>
                                        <p:tgtEl>
                                          <p:spTgt spid="6"/>
                                        </p:tgtEl>
                                        <p:attrNameLst>
                                          <p:attrName>ppt_x</p:attrName>
                                          <p:attrName>ppt_y</p:attrName>
                                        </p:attrNameLst>
                                      </p:cBhvr>
                                      <p:rCtr x="0" y="1736"/>
                                    </p:animMotion>
                                  </p:childTnLst>
                                </p:cTn>
                              </p:par>
                              <p:par>
                                <p:cTn id="15" presetID="10" presetClass="entr" presetSubtype="0" fill="hold" nodeType="withEffect">
                                  <p:stCondLst>
                                    <p:cond delay="440"/>
                                  </p:stCondLst>
                                  <p:childTnLst>
                                    <p:set>
                                      <p:cBhvr>
                                        <p:cTn id="16" dur="1" fill="hold">
                                          <p:stCondLst>
                                            <p:cond delay="0"/>
                                          </p:stCondLst>
                                        </p:cTn>
                                        <p:tgtEl>
                                          <p:spTgt spid="1025"/>
                                        </p:tgtEl>
                                        <p:attrNameLst>
                                          <p:attrName>style.visibility</p:attrName>
                                        </p:attrNameLst>
                                      </p:cBhvr>
                                      <p:to>
                                        <p:strVal val="visible"/>
                                      </p:to>
                                    </p:set>
                                    <p:animEffect transition="in" filter="fade">
                                      <p:cBhvr>
                                        <p:cTn id="17" dur="250"/>
                                        <p:tgtEl>
                                          <p:spTgt spid="1025"/>
                                        </p:tgtEl>
                                      </p:cBhvr>
                                    </p:animEffect>
                                  </p:childTnLst>
                                </p:cTn>
                              </p:par>
                              <p:par>
                                <p:cTn id="18" presetID="42" presetClass="path" presetSubtype="0" decel="100000" fill="hold" nodeType="withEffect">
                                  <p:stCondLst>
                                    <p:cond delay="440"/>
                                  </p:stCondLst>
                                  <p:childTnLst>
                                    <p:animMotion origin="layout" path="M 1.25E-6 0.03889 L 1.25E-6 1.85185E-6 " pathEditMode="relative" rAng="0" ptsTypes="AA">
                                      <p:cBhvr>
                                        <p:cTn id="19" dur="500" fill="hold"/>
                                        <p:tgtEl>
                                          <p:spTgt spid="1025"/>
                                        </p:tgtEl>
                                        <p:attrNameLst>
                                          <p:attrName>ppt_x</p:attrName>
                                          <p:attrName>ppt_y</p:attrName>
                                        </p:attrNameLst>
                                      </p:cBhvr>
                                      <p:rCtr x="0" y="-1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6" grpId="0"/>
      <p:bldP spid="6"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184D-5EA9-7688-E125-25EFF1C2B399}"/>
              </a:ext>
            </a:extLst>
          </p:cNvPr>
          <p:cNvSpPr>
            <a:spLocks noGrp="1"/>
          </p:cNvSpPr>
          <p:nvPr>
            <p:ph type="ctrTitle"/>
          </p:nvPr>
        </p:nvSpPr>
        <p:spPr>
          <a:xfrm>
            <a:off x="334438" y="597121"/>
            <a:ext cx="6826888" cy="947903"/>
          </a:xfrm>
        </p:spPr>
        <p:txBody>
          <a:bodyPr anchor="t" anchorCtr="0"/>
          <a:lstStyle/>
          <a:p>
            <a:r>
              <a:rPr lang="en-GB" b="1" dirty="0"/>
              <a:t>Password Management</a:t>
            </a:r>
            <a:br>
              <a:rPr lang="en-GB" b="1" dirty="0"/>
            </a:br>
            <a:endParaRPr lang="en-GB" b="1" dirty="0"/>
          </a:p>
        </p:txBody>
      </p:sp>
      <p:sp>
        <p:nvSpPr>
          <p:cNvPr id="3" name="Content Placeholder 2">
            <a:extLst>
              <a:ext uri="{FF2B5EF4-FFF2-40B4-BE49-F238E27FC236}">
                <a16:creationId xmlns:a16="http://schemas.microsoft.com/office/drawing/2014/main" id="{408DB46A-9E15-7CF1-D92A-036C2F1F82E2}"/>
              </a:ext>
            </a:extLst>
          </p:cNvPr>
          <p:cNvSpPr>
            <a:spLocks noGrp="1"/>
          </p:cNvSpPr>
          <p:nvPr>
            <p:ph sz="quarter" idx="15"/>
          </p:nvPr>
        </p:nvSpPr>
        <p:spPr>
          <a:xfrm>
            <a:off x="328287" y="1212851"/>
            <a:ext cx="6802087" cy="4607983"/>
          </a:xfrm>
        </p:spPr>
        <p:txBody>
          <a:bodyPr/>
          <a:lstStyle/>
          <a:p>
            <a:pPr marL="0" indent="0">
              <a:spcAft>
                <a:spcPts val="1200"/>
              </a:spcAft>
              <a:buNone/>
            </a:pPr>
            <a:r>
              <a:rPr lang="en-GB" b="1" dirty="0">
                <a:solidFill>
                  <a:schemeClr val="accent2"/>
                </a:solidFill>
              </a:rPr>
              <a:t>Passwords must meet complexity criteria and can be changed via Account Settings securely.</a:t>
            </a:r>
          </a:p>
          <a:p>
            <a:pPr>
              <a:spcAft>
                <a:spcPts val="1200"/>
              </a:spcAft>
              <a:buClr>
                <a:schemeClr val="accent2"/>
              </a:buClr>
              <a:buSzPct val="100000"/>
              <a:buFont typeface="Century Gothic" panose="020B0502020202020204" pitchFamily="34" charset="0"/>
              <a:buChar char="•"/>
            </a:pPr>
            <a:r>
              <a:rPr lang="en-GB" dirty="0"/>
              <a:t>To change your password, complete the following steps:</a:t>
            </a:r>
          </a:p>
          <a:p>
            <a:pPr>
              <a:spcAft>
                <a:spcPts val="1200"/>
              </a:spcAft>
              <a:buClr>
                <a:schemeClr val="accent2"/>
              </a:buClr>
              <a:buSzPct val="100000"/>
              <a:buFont typeface="Century Gothic" panose="020B0502020202020204" pitchFamily="34" charset="0"/>
              <a:buChar char="•"/>
            </a:pPr>
            <a:r>
              <a:rPr lang="en-GB" dirty="0"/>
              <a:t>In the top-right corner of the page, click your account.</a:t>
            </a:r>
          </a:p>
          <a:p>
            <a:pPr>
              <a:spcAft>
                <a:spcPts val="1200"/>
              </a:spcAft>
              <a:buClr>
                <a:schemeClr val="accent2"/>
              </a:buClr>
              <a:buSzPct val="100000"/>
              <a:buFont typeface="Century Gothic" panose="020B0502020202020204" pitchFamily="34" charset="0"/>
              <a:buChar char="•"/>
            </a:pPr>
            <a:r>
              <a:rPr lang="en-GB" dirty="0"/>
              <a:t>Click Account Settings.</a:t>
            </a:r>
          </a:p>
          <a:p>
            <a:pPr>
              <a:spcAft>
                <a:spcPts val="1200"/>
              </a:spcAft>
              <a:buClr>
                <a:schemeClr val="accent2"/>
              </a:buClr>
              <a:buSzPct val="100000"/>
              <a:buFont typeface="Century Gothic" panose="020B0502020202020204" pitchFamily="34" charset="0"/>
              <a:buChar char="•"/>
            </a:pPr>
            <a:r>
              <a:rPr lang="en-GB" dirty="0"/>
              <a:t>In the Your Account section, click Personal Settings.</a:t>
            </a:r>
          </a:p>
          <a:p>
            <a:pPr>
              <a:spcAft>
                <a:spcPts val="1200"/>
              </a:spcAft>
              <a:buClr>
                <a:schemeClr val="accent2"/>
              </a:buClr>
              <a:buSzPct val="100000"/>
              <a:buFont typeface="Century Gothic" panose="020B0502020202020204" pitchFamily="34" charset="0"/>
              <a:buChar char="•"/>
            </a:pPr>
            <a:r>
              <a:rPr lang="en-GB" dirty="0"/>
              <a:t>In the Personal Settings section, click "Edit" in the </a:t>
            </a:r>
            <a:br>
              <a:rPr lang="en-GB" dirty="0"/>
            </a:br>
            <a:r>
              <a:rPr lang="en-GB" dirty="0"/>
              <a:t>password section.</a:t>
            </a:r>
          </a:p>
          <a:p>
            <a:pPr>
              <a:buClr>
                <a:schemeClr val="accent2"/>
              </a:buClr>
              <a:buSzPct val="100000"/>
              <a:buFont typeface="Century Gothic" panose="020B0502020202020204" pitchFamily="34" charset="0"/>
              <a:buChar char="•"/>
            </a:pPr>
            <a:r>
              <a:rPr lang="en-GB" dirty="0"/>
              <a:t>Change your password.</a:t>
            </a:r>
          </a:p>
          <a:p>
            <a:pPr lvl="1"/>
            <a:r>
              <a:rPr lang="en-GB" dirty="0"/>
              <a:t>Enter your current password in the Current Password field.</a:t>
            </a:r>
          </a:p>
          <a:p>
            <a:pPr lvl="1"/>
            <a:r>
              <a:rPr lang="en-GB" dirty="0"/>
              <a:t>Enter your new password in the New Password field.</a:t>
            </a:r>
          </a:p>
          <a:p>
            <a:pPr lvl="1">
              <a:spcAft>
                <a:spcPts val="1200"/>
              </a:spcAft>
            </a:pPr>
            <a:r>
              <a:rPr lang="en-GB" dirty="0"/>
              <a:t>Re-enter your new password in the Confirm New Password field.</a:t>
            </a:r>
          </a:p>
          <a:p>
            <a:pPr>
              <a:buClr>
                <a:schemeClr val="accent2"/>
              </a:buClr>
              <a:buSzPct val="100000"/>
              <a:buFont typeface="Century Gothic" panose="020B0502020202020204" pitchFamily="34" charset="0"/>
              <a:buChar char="•"/>
            </a:pPr>
            <a:r>
              <a:rPr lang="en-GB" dirty="0"/>
              <a:t>Click Change Password.</a:t>
            </a:r>
          </a:p>
          <a:p>
            <a:pPr lvl="0"/>
            <a:endParaRPr lang="en-GB" dirty="0"/>
          </a:p>
          <a:p>
            <a:pPr lvl="1"/>
            <a:endParaRPr lang="en-GB" dirty="0"/>
          </a:p>
          <a:p>
            <a:pPr lvl="1"/>
            <a:endParaRPr lang="en-GB" dirty="0"/>
          </a:p>
          <a:p>
            <a:pPr lvl="1"/>
            <a:endParaRPr lang="en-GB" dirty="0"/>
          </a:p>
          <a:p>
            <a:endParaRPr lang="en-GB" dirty="0"/>
          </a:p>
        </p:txBody>
      </p:sp>
      <p:pic>
        <p:nvPicPr>
          <p:cNvPr id="5" name="Picture 4" descr="A screenshot of a computer&#10;&#10;AI-generated content may be incorrect.">
            <a:extLst>
              <a:ext uri="{FF2B5EF4-FFF2-40B4-BE49-F238E27FC236}">
                <a16:creationId xmlns:a16="http://schemas.microsoft.com/office/drawing/2014/main" id="{E036BBD3-CE82-45D7-C63C-02227504F9CD}"/>
              </a:ext>
            </a:extLst>
          </p:cNvPr>
          <p:cNvPicPr>
            <a:picLocks noChangeAspect="1"/>
          </p:cNvPicPr>
          <p:nvPr/>
        </p:nvPicPr>
        <p:blipFill>
          <a:blip r:embed="rId2">
            <a:extLst>
              <a:ext uri="{28A0092B-C50C-407E-A947-70E740481C1C}">
                <a14:useLocalDpi xmlns:a14="http://schemas.microsoft.com/office/drawing/2010/main" val="0"/>
              </a:ext>
            </a:extLst>
          </a:blip>
          <a:srcRect l="2690" t="2690" r="2690" b="2690"/>
          <a:stretch>
            <a:fillRect/>
          </a:stretch>
        </p:blipFill>
        <p:spPr bwMode="auto">
          <a:xfrm>
            <a:off x="7445198" y="2332217"/>
            <a:ext cx="4408136" cy="3238130"/>
          </a:xfrm>
          <a:prstGeom prst="rect">
            <a:avLst/>
          </a:prstGeom>
          <a:noFill/>
          <a:ln w="6350">
            <a:solidFill>
              <a:schemeClr val="bg1"/>
            </a:solidFill>
          </a:ln>
        </p:spPr>
      </p:pic>
      <p:sp>
        <p:nvSpPr>
          <p:cNvPr id="7" name="TextBox 6">
            <a:extLst>
              <a:ext uri="{FF2B5EF4-FFF2-40B4-BE49-F238E27FC236}">
                <a16:creationId xmlns:a16="http://schemas.microsoft.com/office/drawing/2014/main" id="{AFE3BC15-66E1-8CDD-37A6-19CB648EC745}"/>
              </a:ext>
            </a:extLst>
          </p:cNvPr>
          <p:cNvSpPr txBox="1"/>
          <p:nvPr/>
        </p:nvSpPr>
        <p:spPr>
          <a:xfrm>
            <a:off x="7812216" y="1599320"/>
            <a:ext cx="3871749" cy="584775"/>
          </a:xfrm>
          <a:prstGeom prst="rect">
            <a:avLst/>
          </a:prstGeom>
          <a:noFill/>
        </p:spPr>
        <p:txBody>
          <a:bodyPr wrap="square">
            <a:spAutoFit/>
          </a:bodyPr>
          <a:lstStyle/>
          <a:p>
            <a:pPr algn="ctr" eaLnBrk="0" fontAlgn="base" hangingPunct="0">
              <a:spcBef>
                <a:spcPct val="0"/>
              </a:spcBef>
              <a:spcAft>
                <a:spcPct val="0"/>
              </a:spcAft>
            </a:pPr>
            <a:r>
              <a:rPr lang="en-GB" sz="1600" dirty="0">
                <a:solidFill>
                  <a:schemeClr val="bg1"/>
                </a:solidFill>
                <a:latin typeface="Century Gothic" panose="020B0502020202020204" pitchFamily="34" charset="0"/>
                <a:ea typeface="Century Gothic" panose="020B0502020202020204" pitchFamily="34" charset="0"/>
                <a:cs typeface="Century Gothic" panose="020B0502020202020204" pitchFamily="34" charset="0"/>
              </a:rPr>
              <a:t>Figure 3. Personal Settings — </a:t>
            </a:r>
            <a:br>
              <a:rPr lang="en-GB" sz="1600" dirty="0">
                <a:solidFill>
                  <a:schemeClr val="bg1"/>
                </a:solidFill>
                <a:latin typeface="Century Gothic" panose="020B0502020202020204" pitchFamily="34" charset="0"/>
                <a:ea typeface="Century Gothic" panose="020B0502020202020204" pitchFamily="34" charset="0"/>
                <a:cs typeface="Century Gothic" panose="020B0502020202020204" pitchFamily="34" charset="0"/>
              </a:rPr>
            </a:br>
            <a:r>
              <a:rPr lang="en-GB" sz="1600" dirty="0">
                <a:solidFill>
                  <a:schemeClr val="bg1"/>
                </a:solidFill>
                <a:latin typeface="Century Gothic" panose="020B0502020202020204" pitchFamily="34" charset="0"/>
                <a:ea typeface="Century Gothic" panose="020B0502020202020204" pitchFamily="34" charset="0"/>
                <a:cs typeface="Century Gothic" panose="020B0502020202020204" pitchFamily="34" charset="0"/>
              </a:rPr>
              <a:t>Change your password</a:t>
            </a:r>
            <a:endParaRPr lang="en-GB" sz="1600" dirty="0">
              <a:solidFill>
                <a:schemeClr val="bg1"/>
              </a:solidFill>
              <a:latin typeface="Century Gothic" panose="020B0502020202020204" pitchFamily="34" charset="0"/>
            </a:endParaRPr>
          </a:p>
        </p:txBody>
      </p:sp>
      <p:sp>
        <p:nvSpPr>
          <p:cNvPr id="10" name="Slide Number Placeholder 9">
            <a:extLst>
              <a:ext uri="{FF2B5EF4-FFF2-40B4-BE49-F238E27FC236}">
                <a16:creationId xmlns:a16="http://schemas.microsoft.com/office/drawing/2014/main" id="{CD158FBB-DAA9-C469-403D-9D3D9846A2C8}"/>
              </a:ext>
            </a:extLst>
          </p:cNvPr>
          <p:cNvSpPr>
            <a:spLocks noGrp="1"/>
          </p:cNvSpPr>
          <p:nvPr>
            <p:ph type="sldNum" sz="quarter" idx="4"/>
          </p:nvPr>
        </p:nvSpPr>
        <p:spPr/>
        <p:txBody>
          <a:bodyPr/>
          <a:lstStyle/>
          <a:p>
            <a:fld id="{177BA3E6-83EC-4E57-9BB6-761507D27DBC}" type="slidenum">
              <a:rPr lang="en-US" smtClean="0"/>
              <a:pPr/>
              <a:t>8</a:t>
            </a:fld>
            <a:endParaRPr lang="en-US" dirty="0"/>
          </a:p>
        </p:txBody>
      </p:sp>
    </p:spTree>
    <p:extLst>
      <p:ext uri="{BB962C8B-B14F-4D97-AF65-F5344CB8AC3E}">
        <p14:creationId xmlns:p14="http://schemas.microsoft.com/office/powerpoint/2010/main" val="7308915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42" presetClass="path" presetSubtype="0" decel="100000" fill="hold" grpId="1" nodeType="withEffect">
                                  <p:stCondLst>
                                    <p:cond delay="0"/>
                                  </p:stCondLst>
                                  <p:childTnLst>
                                    <p:animMotion origin="layout" path="M 1.25E-6 0.03889 L 1.25E-6 1.85185E-6 " pathEditMode="relative" rAng="0" ptsTypes="AA">
                                      <p:cBhvr>
                                        <p:cTn id="9" dur="500" fill="hold"/>
                                        <p:tgtEl>
                                          <p:spTgt spid="3"/>
                                        </p:tgtEl>
                                        <p:attrNameLst>
                                          <p:attrName>ppt_x</p:attrName>
                                          <p:attrName>ppt_y</p:attrName>
                                        </p:attrNameLst>
                                      </p:cBhvr>
                                      <p:rCtr x="0" y="-1944"/>
                                    </p:animMotion>
                                  </p:childTnLst>
                                </p:cTn>
                              </p:par>
                              <p:par>
                                <p:cTn id="10" presetID="10" presetClass="entr" presetSubtype="0" fill="hold" grpId="0" nodeType="withEffect">
                                  <p:stCondLst>
                                    <p:cond delay="22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50"/>
                                        <p:tgtEl>
                                          <p:spTgt spid="7"/>
                                        </p:tgtEl>
                                      </p:cBhvr>
                                    </p:animEffect>
                                  </p:childTnLst>
                                </p:cTn>
                              </p:par>
                              <p:par>
                                <p:cTn id="13" presetID="42" presetClass="path" presetSubtype="0" decel="100000" fill="hold" grpId="1" nodeType="withEffect">
                                  <p:stCondLst>
                                    <p:cond delay="220"/>
                                  </p:stCondLst>
                                  <p:childTnLst>
                                    <p:animMotion origin="layout" path="M -3.75E-6 -0.03472 L -3.75E-6 1.85185E-6 " pathEditMode="relative" rAng="0" ptsTypes="AA">
                                      <p:cBhvr>
                                        <p:cTn id="14" dur="500" fill="hold"/>
                                        <p:tgtEl>
                                          <p:spTgt spid="7"/>
                                        </p:tgtEl>
                                        <p:attrNameLst>
                                          <p:attrName>ppt_x</p:attrName>
                                          <p:attrName>ppt_y</p:attrName>
                                        </p:attrNameLst>
                                      </p:cBhvr>
                                      <p:rCtr x="0" y="1736"/>
                                    </p:animMotion>
                                  </p:childTnLst>
                                </p:cTn>
                              </p:par>
                              <p:par>
                                <p:cTn id="15" presetID="10" presetClass="entr" presetSubtype="0" fill="hold" nodeType="withEffect">
                                  <p:stCondLst>
                                    <p:cond delay="44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50"/>
                                        <p:tgtEl>
                                          <p:spTgt spid="5"/>
                                        </p:tgtEl>
                                      </p:cBhvr>
                                    </p:animEffect>
                                  </p:childTnLst>
                                </p:cTn>
                              </p:par>
                              <p:par>
                                <p:cTn id="18" presetID="42" presetClass="path" presetSubtype="0" decel="100000" fill="hold" nodeType="withEffect">
                                  <p:stCondLst>
                                    <p:cond delay="440"/>
                                  </p:stCondLst>
                                  <p:childTnLst>
                                    <p:animMotion origin="layout" path="M 1.25E-6 0.03889 L 1.25E-6 1.85185E-6 " pathEditMode="relative" rAng="0" ptsTypes="AA">
                                      <p:cBhvr>
                                        <p:cTn id="19" dur="500" fill="hold"/>
                                        <p:tgtEl>
                                          <p:spTgt spid="5"/>
                                        </p:tgtEl>
                                        <p:attrNameLst>
                                          <p:attrName>ppt_x</p:attrName>
                                          <p:attrName>ppt_y</p:attrName>
                                        </p:attrNameLst>
                                      </p:cBhvr>
                                      <p:rCtr x="0" y="-1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7" grpId="0"/>
      <p:bldP spid="7"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059AA-574E-FC57-9E47-0A4B9C8A627C}"/>
              </a:ext>
            </a:extLst>
          </p:cNvPr>
          <p:cNvSpPr>
            <a:spLocks noGrp="1"/>
          </p:cNvSpPr>
          <p:nvPr>
            <p:ph type="ctrTitle"/>
          </p:nvPr>
        </p:nvSpPr>
        <p:spPr>
          <a:xfrm>
            <a:off x="334437" y="597121"/>
            <a:ext cx="9934170" cy="947903"/>
          </a:xfrm>
        </p:spPr>
        <p:txBody>
          <a:bodyPr anchor="t" anchorCtr="0"/>
          <a:lstStyle/>
          <a:p>
            <a:r>
              <a:rPr lang="en-GB" b="1" dirty="0"/>
              <a:t>User accounts and team member roles</a:t>
            </a:r>
          </a:p>
        </p:txBody>
      </p:sp>
      <p:sp>
        <p:nvSpPr>
          <p:cNvPr id="3" name="Content Placeholder 2">
            <a:extLst>
              <a:ext uri="{FF2B5EF4-FFF2-40B4-BE49-F238E27FC236}">
                <a16:creationId xmlns:a16="http://schemas.microsoft.com/office/drawing/2014/main" id="{BE352940-C9B9-EF54-8547-8D2CAC6C2734}"/>
              </a:ext>
            </a:extLst>
          </p:cNvPr>
          <p:cNvSpPr>
            <a:spLocks noGrp="1"/>
          </p:cNvSpPr>
          <p:nvPr>
            <p:ph sz="quarter" idx="4294967295"/>
          </p:nvPr>
        </p:nvSpPr>
        <p:spPr>
          <a:xfrm>
            <a:off x="324736" y="1209233"/>
            <a:ext cx="10902898" cy="2255837"/>
          </a:xfrm>
        </p:spPr>
        <p:txBody>
          <a:bodyPr>
            <a:normAutofit/>
          </a:bodyPr>
          <a:lstStyle/>
          <a:p>
            <a:pPr>
              <a:buClr>
                <a:schemeClr val="accent2"/>
              </a:buClr>
              <a:buSzPct val="100000"/>
              <a:buFont typeface="Century Gothic" panose="020B0502020202020204" pitchFamily="34" charset="0"/>
              <a:buChar char="•"/>
            </a:pPr>
            <a:r>
              <a:rPr lang="en-GB" sz="1400" dirty="0">
                <a:latin typeface="Century Gothic" panose="020B0502020202020204" pitchFamily="34" charset="0"/>
                <a:ea typeface="Century Gothic" panose="020B0502020202020204" pitchFamily="34" charset="0"/>
                <a:cs typeface="Century Gothic" panose="020B0502020202020204" pitchFamily="34" charset="0"/>
              </a:rPr>
              <a:t>In </a:t>
            </a:r>
            <a:r>
              <a:rPr lang="en-GB" sz="1400" dirty="0" err="1">
                <a:latin typeface="Century Gothic" panose="020B0502020202020204" pitchFamily="34" charset="0"/>
                <a:ea typeface="Century Gothic" panose="020B0502020202020204" pitchFamily="34" charset="0"/>
                <a:cs typeface="Century Gothic" panose="020B0502020202020204" pitchFamily="34" charset="0"/>
              </a:rPr>
              <a:t>Keelvar</a:t>
            </a:r>
            <a:r>
              <a:rPr lang="en-GB" sz="1400" dirty="0">
                <a:latin typeface="Century Gothic" panose="020B0502020202020204" pitchFamily="34" charset="0"/>
                <a:ea typeface="Century Gothic" panose="020B0502020202020204" pitchFamily="34" charset="0"/>
                <a:cs typeface="Century Gothic" panose="020B0502020202020204" pitchFamily="34" charset="0"/>
              </a:rPr>
              <a:t>, there are organization-level permissions and event-level permissions. Your user account defines your permissions at the organization level and your team member role within an event defines your permissions at the event level.</a:t>
            </a:r>
            <a:r>
              <a:rPr lang="en-GB" sz="1400" b="1" i="1" dirty="0">
                <a:latin typeface="Century Gothic" panose="020B0502020202020204" pitchFamily="34" charset="0"/>
                <a:ea typeface="Century Gothic" panose="020B0502020202020204" pitchFamily="34" charset="0"/>
                <a:cs typeface="Century Gothic" panose="020B0502020202020204" pitchFamily="34" charset="0"/>
              </a:rPr>
              <a:t> </a:t>
            </a:r>
          </a:p>
          <a:p>
            <a:pPr>
              <a:spcAft>
                <a:spcPts val="1800"/>
              </a:spcAft>
              <a:buClr>
                <a:schemeClr val="accent2"/>
              </a:buClr>
              <a:buSzPct val="100000"/>
              <a:buFont typeface="Century Gothic" panose="020B0502020202020204" pitchFamily="34" charset="0"/>
              <a:buChar char="•"/>
            </a:pPr>
            <a:r>
              <a:rPr lang="en-GB" sz="1400" b="1" i="1" dirty="0"/>
              <a:t>User accounts – the level of control within the Keelvar app is defined by user account roles</a:t>
            </a:r>
            <a:endParaRPr lang="en-GB" sz="1400" dirty="0"/>
          </a:p>
          <a:p>
            <a:pPr marL="304792" indent="-304792">
              <a:buFont typeface="+mj-lt"/>
              <a:buAutoNum type="arabicPeriod"/>
            </a:pPr>
            <a:r>
              <a:rPr lang="en-GB" sz="1400" b="1" dirty="0"/>
              <a:t>(Restricted) Organization Owner (Infineum Procurement Advisor)</a:t>
            </a:r>
            <a:r>
              <a:rPr lang="en-GB" sz="1400" dirty="0"/>
              <a:t>: The user can create events and access, edit, copy, and delete all events. The organization owner can also create and edit other users.</a:t>
            </a:r>
          </a:p>
          <a:p>
            <a:pPr marL="304792" indent="-304792">
              <a:buFont typeface="+mj-lt"/>
              <a:buAutoNum type="arabicPeriod"/>
            </a:pPr>
            <a:r>
              <a:rPr lang="en-GB" sz="1400" b="1" dirty="0"/>
              <a:t>Standard User</a:t>
            </a:r>
            <a:r>
              <a:rPr lang="en-GB" sz="1400" dirty="0"/>
              <a:t>: The user can create events and access, copy, or delete events they are added to.</a:t>
            </a:r>
          </a:p>
          <a:p>
            <a:pPr marL="304792" indent="-304792">
              <a:buFont typeface="+mj-lt"/>
              <a:buAutoNum type="arabicPeriod"/>
            </a:pPr>
            <a:r>
              <a:rPr lang="en-GB" sz="1400" b="1" dirty="0"/>
              <a:t>Restricted User</a:t>
            </a:r>
            <a:r>
              <a:rPr lang="en-GB" sz="1400" dirty="0"/>
              <a:t>: The user can access events they are added to.</a:t>
            </a:r>
          </a:p>
          <a:p>
            <a:endParaRPr lang="en-GB" sz="1400" dirty="0"/>
          </a:p>
          <a:p>
            <a:endParaRPr lang="en-GB" sz="1400" dirty="0"/>
          </a:p>
        </p:txBody>
      </p:sp>
      <p:graphicFrame>
        <p:nvGraphicFramePr>
          <p:cNvPr id="6" name="Table 5">
            <a:extLst>
              <a:ext uri="{FF2B5EF4-FFF2-40B4-BE49-F238E27FC236}">
                <a16:creationId xmlns:a16="http://schemas.microsoft.com/office/drawing/2014/main" id="{E5A06C0F-31FF-E329-35F4-2806409C91F3}"/>
              </a:ext>
            </a:extLst>
          </p:cNvPr>
          <p:cNvGraphicFramePr>
            <a:graphicFrameLocks noGrp="1"/>
          </p:cNvGraphicFramePr>
          <p:nvPr>
            <p:extLst>
              <p:ext uri="{D42A27DB-BD31-4B8C-83A1-F6EECF244321}">
                <p14:modId xmlns:p14="http://schemas.microsoft.com/office/powerpoint/2010/main" val="3564393958"/>
              </p:ext>
            </p:extLst>
          </p:nvPr>
        </p:nvGraphicFramePr>
        <p:xfrm>
          <a:off x="334963" y="3462728"/>
          <a:ext cx="11522075" cy="2755195"/>
        </p:xfrm>
        <a:graphic>
          <a:graphicData uri="http://schemas.openxmlformats.org/drawingml/2006/table">
            <a:tbl>
              <a:tblPr firstRow="1" firstCol="1" bandRow="1">
                <a:tableStyleId>{0E3FDE45-AF77-4B5C-9715-49D594BDF05E}</a:tableStyleId>
              </a:tblPr>
              <a:tblGrid>
                <a:gridCol w="3225760">
                  <a:extLst>
                    <a:ext uri="{9D8B030D-6E8A-4147-A177-3AD203B41FA5}">
                      <a16:colId xmlns:a16="http://schemas.microsoft.com/office/drawing/2014/main" val="2809053737"/>
                    </a:ext>
                  </a:extLst>
                </a:gridCol>
                <a:gridCol w="2880519">
                  <a:extLst>
                    <a:ext uri="{9D8B030D-6E8A-4147-A177-3AD203B41FA5}">
                      <a16:colId xmlns:a16="http://schemas.microsoft.com/office/drawing/2014/main" val="1210610619"/>
                    </a:ext>
                  </a:extLst>
                </a:gridCol>
                <a:gridCol w="2880519">
                  <a:extLst>
                    <a:ext uri="{9D8B030D-6E8A-4147-A177-3AD203B41FA5}">
                      <a16:colId xmlns:a16="http://schemas.microsoft.com/office/drawing/2014/main" val="130075717"/>
                    </a:ext>
                  </a:extLst>
                </a:gridCol>
                <a:gridCol w="2535277">
                  <a:extLst>
                    <a:ext uri="{9D8B030D-6E8A-4147-A177-3AD203B41FA5}">
                      <a16:colId xmlns:a16="http://schemas.microsoft.com/office/drawing/2014/main" val="325568864"/>
                    </a:ext>
                  </a:extLst>
                </a:gridCol>
              </a:tblGrid>
              <a:tr h="283302">
                <a:tc gridSpan="4">
                  <a:txBody>
                    <a:bodyPr/>
                    <a:lstStyle/>
                    <a:p>
                      <a:pPr>
                        <a:lnSpc>
                          <a:spcPct val="107000"/>
                        </a:lnSpc>
                        <a:spcAft>
                          <a:spcPts val="800"/>
                        </a:spcAft>
                        <a:buNone/>
                      </a:pPr>
                      <a:r>
                        <a:rPr lang="en-GB" sz="1500" kern="100" dirty="0">
                          <a:effectLst/>
                        </a:rPr>
                        <a:t>Table 1. Sourcing Optimizer user account permissions</a:t>
                      </a:r>
                      <a:endParaRPr lang="en-GB" sz="1500" kern="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7903" marR="7903" marT="7903" marB="7903" anchor="ctr">
                    <a:lnB w="6350" cap="flat" cmpd="sng" algn="ctr">
                      <a:solidFill>
                        <a:schemeClr val="accent2"/>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775841366"/>
                  </a:ext>
                </a:extLst>
              </a:tr>
              <a:tr h="547323">
                <a:tc>
                  <a:txBody>
                    <a:bodyPr/>
                    <a:lstStyle/>
                    <a:p>
                      <a:pPr>
                        <a:lnSpc>
                          <a:spcPct val="107000"/>
                        </a:lnSpc>
                        <a:spcAft>
                          <a:spcPts val="800"/>
                        </a:spcAft>
                        <a:buNone/>
                      </a:pPr>
                      <a:r>
                        <a:rPr lang="en-GB" sz="1500" kern="100" dirty="0">
                          <a:effectLst/>
                        </a:rPr>
                        <a:t>Activity</a:t>
                      </a:r>
                      <a:endParaRPr lang="en-GB" sz="1500" kern="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72000" marR="7903" marT="7903" marB="7903" anchor="ctr">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b="1" kern="100" dirty="0">
                          <a:effectLst/>
                        </a:rPr>
                        <a:t>Organization Owner</a:t>
                      </a:r>
                      <a:endParaRPr lang="en-GB" sz="1500" b="1" kern="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b="1" kern="100" dirty="0">
                          <a:effectLst/>
                        </a:rPr>
                        <a:t>Standard User</a:t>
                      </a:r>
                      <a:endParaRPr lang="en-GB" sz="1500" b="1" kern="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b="1" kern="100" dirty="0">
                          <a:effectLst/>
                        </a:rPr>
                        <a:t>Restricted User</a:t>
                      </a:r>
                      <a:endParaRPr lang="en-GB" sz="1500" b="1" kern="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96762156"/>
                  </a:ext>
                </a:extLst>
              </a:tr>
              <a:tr h="275552">
                <a:tc>
                  <a:txBody>
                    <a:bodyPr/>
                    <a:lstStyle/>
                    <a:p>
                      <a:pPr>
                        <a:lnSpc>
                          <a:spcPct val="107000"/>
                        </a:lnSpc>
                        <a:spcAft>
                          <a:spcPts val="800"/>
                        </a:spcAft>
                        <a:buNone/>
                      </a:pPr>
                      <a:r>
                        <a:rPr lang="en-GB" sz="1500" kern="100">
                          <a:effectLst/>
                        </a:rPr>
                        <a:t>Manage your account</a:t>
                      </a:r>
                      <a:endParaRPr lang="en-GB" sz="1500" kern="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72000" marR="7903" marT="7903" marB="7903" anchor="ctr">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kern="100" dirty="0">
                          <a:effectLst/>
                        </a:rPr>
                        <a:t>Yes</a:t>
                      </a:r>
                      <a:endParaRPr lang="en-GB" sz="1500" kern="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kern="100">
                          <a:effectLst/>
                        </a:rPr>
                        <a:t>Yes</a:t>
                      </a:r>
                      <a:endParaRPr lang="en-GB" sz="1500" kern="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kern="100">
                          <a:effectLst/>
                        </a:rPr>
                        <a:t>Yes</a:t>
                      </a:r>
                      <a:endParaRPr lang="en-GB" sz="1500" kern="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862443826"/>
                  </a:ext>
                </a:extLst>
              </a:tr>
              <a:tr h="275552">
                <a:tc>
                  <a:txBody>
                    <a:bodyPr/>
                    <a:lstStyle/>
                    <a:p>
                      <a:pPr>
                        <a:lnSpc>
                          <a:spcPct val="107000"/>
                        </a:lnSpc>
                        <a:spcAft>
                          <a:spcPts val="800"/>
                        </a:spcAft>
                        <a:buNone/>
                      </a:pPr>
                      <a:r>
                        <a:rPr lang="en-GB" sz="1500" kern="100" dirty="0">
                          <a:effectLst/>
                        </a:rPr>
                        <a:t>Manage organization</a:t>
                      </a:r>
                      <a:endParaRPr lang="en-GB" sz="1500" kern="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72000" marR="7903" marT="7903" marB="7903" anchor="ctr">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kern="100">
                          <a:effectLst/>
                        </a:rPr>
                        <a:t>Yes</a:t>
                      </a:r>
                      <a:endParaRPr lang="en-GB" sz="1500" kern="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kern="100">
                          <a:effectLst/>
                        </a:rPr>
                        <a:t>View-only</a:t>
                      </a:r>
                      <a:endParaRPr lang="en-GB" sz="1500" kern="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kern="100">
                          <a:effectLst/>
                        </a:rPr>
                        <a:t>View-only</a:t>
                      </a:r>
                      <a:endParaRPr lang="en-GB" sz="1500" kern="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976921333"/>
                  </a:ext>
                </a:extLst>
              </a:tr>
              <a:tr h="275552">
                <a:tc>
                  <a:txBody>
                    <a:bodyPr/>
                    <a:lstStyle/>
                    <a:p>
                      <a:pPr>
                        <a:lnSpc>
                          <a:spcPct val="107000"/>
                        </a:lnSpc>
                        <a:spcAft>
                          <a:spcPts val="800"/>
                        </a:spcAft>
                        <a:buNone/>
                      </a:pPr>
                      <a:r>
                        <a:rPr lang="en-GB" sz="1500" kern="100">
                          <a:effectLst/>
                        </a:rPr>
                        <a:t>Manage users</a:t>
                      </a:r>
                      <a:endParaRPr lang="en-GB" sz="1500" kern="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72000" marR="7903" marT="7903" marB="7903" anchor="ctr">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kern="100" dirty="0">
                          <a:effectLst/>
                        </a:rPr>
                        <a:t>Yes</a:t>
                      </a:r>
                      <a:endParaRPr lang="en-GB" sz="1500" kern="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kern="100">
                          <a:effectLst/>
                        </a:rPr>
                        <a:t>No</a:t>
                      </a:r>
                      <a:endParaRPr lang="en-GB" sz="1500" kern="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kern="100">
                          <a:effectLst/>
                        </a:rPr>
                        <a:t>No</a:t>
                      </a:r>
                      <a:endParaRPr lang="en-GB" sz="1500" kern="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22978546"/>
                  </a:ext>
                </a:extLst>
              </a:tr>
              <a:tr h="546810">
                <a:tc>
                  <a:txBody>
                    <a:bodyPr/>
                    <a:lstStyle/>
                    <a:p>
                      <a:pPr>
                        <a:lnSpc>
                          <a:spcPct val="107000"/>
                        </a:lnSpc>
                        <a:spcAft>
                          <a:spcPts val="800"/>
                        </a:spcAft>
                        <a:buNone/>
                      </a:pPr>
                      <a:r>
                        <a:rPr lang="en-GB" sz="1500" kern="100">
                          <a:effectLst/>
                        </a:rPr>
                        <a:t>All events list</a:t>
                      </a:r>
                      <a:endParaRPr lang="en-GB" sz="1500" kern="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72000" marR="7903" marT="7903" marB="7903" anchor="ctr">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kern="100" dirty="0">
                          <a:effectLst/>
                        </a:rPr>
                        <a:t>Can view and add themselves to any event</a:t>
                      </a:r>
                      <a:endParaRPr lang="en-GB" sz="1500" kern="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kern="100" dirty="0">
                          <a:effectLst/>
                        </a:rPr>
                        <a:t>No</a:t>
                      </a:r>
                      <a:endParaRPr lang="en-GB" sz="1500" kern="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kern="100">
                          <a:effectLst/>
                        </a:rPr>
                        <a:t>No</a:t>
                      </a:r>
                      <a:endParaRPr lang="en-GB" sz="1500" kern="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196948237"/>
                  </a:ext>
                </a:extLst>
              </a:tr>
              <a:tr h="275552">
                <a:tc>
                  <a:txBody>
                    <a:bodyPr/>
                    <a:lstStyle/>
                    <a:p>
                      <a:pPr>
                        <a:lnSpc>
                          <a:spcPct val="107000"/>
                        </a:lnSpc>
                        <a:spcAft>
                          <a:spcPts val="800"/>
                        </a:spcAft>
                        <a:buNone/>
                      </a:pPr>
                      <a:r>
                        <a:rPr lang="en-GB" sz="1500" kern="100">
                          <a:effectLst/>
                        </a:rPr>
                        <a:t>Create events</a:t>
                      </a:r>
                      <a:endParaRPr lang="en-GB" sz="1500" kern="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72000" marR="7903" marT="7903" marB="7903" anchor="ctr">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kern="100">
                          <a:effectLst/>
                        </a:rPr>
                        <a:t>Yes</a:t>
                      </a:r>
                      <a:endParaRPr lang="en-GB" sz="1500" kern="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kern="100" dirty="0">
                          <a:effectLst/>
                        </a:rPr>
                        <a:t>Yes</a:t>
                      </a:r>
                      <a:endParaRPr lang="en-GB" sz="1500" kern="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nSpc>
                          <a:spcPct val="107000"/>
                        </a:lnSpc>
                        <a:spcAft>
                          <a:spcPts val="800"/>
                        </a:spcAft>
                        <a:buNone/>
                      </a:pPr>
                      <a:r>
                        <a:rPr lang="en-GB" sz="1500" kern="100" dirty="0">
                          <a:effectLst/>
                        </a:rPr>
                        <a:t>No</a:t>
                      </a:r>
                      <a:endParaRPr lang="en-GB" sz="1500" kern="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76685872"/>
                  </a:ext>
                </a:extLst>
              </a:tr>
              <a:tr h="275552">
                <a:tc>
                  <a:txBody>
                    <a:bodyPr/>
                    <a:lstStyle/>
                    <a:p>
                      <a:pPr>
                        <a:lnSpc>
                          <a:spcPct val="107000"/>
                        </a:lnSpc>
                        <a:spcAft>
                          <a:spcPts val="800"/>
                        </a:spcAft>
                        <a:buNone/>
                      </a:pPr>
                      <a:r>
                        <a:rPr lang="en-GB" sz="1500" kern="100" dirty="0">
                          <a:effectLst/>
                        </a:rPr>
                        <a:t>Create Bots</a:t>
                      </a:r>
                      <a:endParaRPr lang="en-GB" sz="1500" kern="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72000" marR="7903" marT="7903" marB="7903" anchor="ctr">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tcPr>
                </a:tc>
                <a:tc>
                  <a:txBody>
                    <a:bodyPr/>
                    <a:lstStyle/>
                    <a:p>
                      <a:pPr>
                        <a:lnSpc>
                          <a:spcPct val="107000"/>
                        </a:lnSpc>
                        <a:spcAft>
                          <a:spcPts val="800"/>
                        </a:spcAft>
                        <a:buNone/>
                      </a:pPr>
                      <a:r>
                        <a:rPr lang="en-GB" sz="1500" kern="100">
                          <a:effectLst/>
                        </a:rPr>
                        <a:t>Yes</a:t>
                      </a:r>
                      <a:endParaRPr lang="en-GB" sz="1500" kern="10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tcPr>
                </a:tc>
                <a:tc>
                  <a:txBody>
                    <a:bodyPr/>
                    <a:lstStyle/>
                    <a:p>
                      <a:pPr>
                        <a:lnSpc>
                          <a:spcPct val="107000"/>
                        </a:lnSpc>
                        <a:spcAft>
                          <a:spcPts val="800"/>
                        </a:spcAft>
                        <a:buNone/>
                      </a:pPr>
                      <a:r>
                        <a:rPr lang="en-GB" sz="1500" kern="100" dirty="0">
                          <a:effectLst/>
                        </a:rPr>
                        <a:t>Yes</a:t>
                      </a:r>
                      <a:endParaRPr lang="en-GB" sz="1500" kern="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tcPr>
                </a:tc>
                <a:tc>
                  <a:txBody>
                    <a:bodyPr/>
                    <a:lstStyle/>
                    <a:p>
                      <a:pPr>
                        <a:lnSpc>
                          <a:spcPct val="107000"/>
                        </a:lnSpc>
                        <a:spcAft>
                          <a:spcPts val="800"/>
                        </a:spcAft>
                        <a:buNone/>
                      </a:pPr>
                      <a:r>
                        <a:rPr lang="en-GB" sz="1500" kern="100" dirty="0">
                          <a:effectLst/>
                        </a:rPr>
                        <a:t>No</a:t>
                      </a:r>
                      <a:endParaRPr lang="en-GB" sz="1500" kern="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108000" marR="7903" marT="7903" marB="7903" anchor="ctr">
                    <a:lnL w="6350" cap="flat" cmpd="sng" algn="ctr">
                      <a:solidFill>
                        <a:schemeClr val="accent2"/>
                      </a:solidFill>
                      <a:prstDash val="solid"/>
                      <a:round/>
                      <a:headEnd type="none" w="med" len="med"/>
                      <a:tailEnd type="none" w="med" len="med"/>
                    </a:lnL>
                    <a:lnT w="635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3213307986"/>
                  </a:ext>
                </a:extLst>
              </a:tr>
            </a:tbl>
          </a:graphicData>
        </a:graphic>
      </p:graphicFrame>
      <p:sp>
        <p:nvSpPr>
          <p:cNvPr id="7" name="Slide Number Placeholder 6">
            <a:extLst>
              <a:ext uri="{FF2B5EF4-FFF2-40B4-BE49-F238E27FC236}">
                <a16:creationId xmlns:a16="http://schemas.microsoft.com/office/drawing/2014/main" id="{87168C62-953E-54DC-8B08-D4C2CC722741}"/>
              </a:ext>
            </a:extLst>
          </p:cNvPr>
          <p:cNvSpPr>
            <a:spLocks noGrp="1"/>
          </p:cNvSpPr>
          <p:nvPr>
            <p:ph type="sldNum" sz="quarter" idx="4"/>
          </p:nvPr>
        </p:nvSpPr>
        <p:spPr/>
        <p:txBody>
          <a:bodyPr/>
          <a:lstStyle/>
          <a:p>
            <a:fld id="{177BA3E6-83EC-4E57-9BB6-761507D27DBC}" type="slidenum">
              <a:rPr lang="en-US" smtClean="0"/>
              <a:pPr/>
              <a:t>9</a:t>
            </a:fld>
            <a:endParaRPr lang="en-US" dirty="0"/>
          </a:p>
        </p:txBody>
      </p:sp>
    </p:spTree>
    <p:extLst>
      <p:ext uri="{BB962C8B-B14F-4D97-AF65-F5344CB8AC3E}">
        <p14:creationId xmlns:p14="http://schemas.microsoft.com/office/powerpoint/2010/main" val="39403426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42" presetClass="path" presetSubtype="0" decel="100000" fill="hold" grpId="1" nodeType="withEffect">
                                  <p:stCondLst>
                                    <p:cond delay="0"/>
                                  </p:stCondLst>
                                  <p:childTnLst>
                                    <p:animMotion origin="layout" path="M 1.25E-6 0.03889 L 1.25E-6 1.85185E-6 " pathEditMode="relative" rAng="0" ptsTypes="AA">
                                      <p:cBhvr>
                                        <p:cTn id="9" dur="500" fill="hold"/>
                                        <p:tgtEl>
                                          <p:spTgt spid="3"/>
                                        </p:tgtEl>
                                        <p:attrNameLst>
                                          <p:attrName>ppt_x</p:attrName>
                                          <p:attrName>ppt_y</p:attrName>
                                        </p:attrNameLst>
                                      </p:cBhvr>
                                      <p:rCtr x="0" y="-1944"/>
                                    </p:animMotion>
                                  </p:childTnLst>
                                </p:cTn>
                              </p:par>
                              <p:par>
                                <p:cTn id="10" presetID="10" presetClass="entr" presetSubtype="0" fill="hold" nodeType="withEffect">
                                  <p:stCondLst>
                                    <p:cond delay="25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50"/>
                                        <p:tgtEl>
                                          <p:spTgt spid="6"/>
                                        </p:tgtEl>
                                      </p:cBhvr>
                                    </p:animEffect>
                                  </p:childTnLst>
                                </p:cTn>
                              </p:par>
                              <p:par>
                                <p:cTn id="13" presetID="42" presetClass="path" presetSubtype="0" decel="100000" fill="hold" nodeType="withEffect">
                                  <p:stCondLst>
                                    <p:cond delay="250"/>
                                  </p:stCondLst>
                                  <p:childTnLst>
                                    <p:animMotion origin="layout" path="M -3.75E-6 -0.03472 L -3.75E-6 1.85185E-6 " pathEditMode="relative" rAng="0" ptsTypes="AA">
                                      <p:cBhvr>
                                        <p:cTn id="14" dur="500" fill="hold"/>
                                        <p:tgtEl>
                                          <p:spTgt spid="6"/>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13D8E29-DA70-8BD7-1DEC-413ECAAB1B90}"/>
              </a:ext>
            </a:extLst>
          </p:cNvPr>
          <p:cNvSpPr>
            <a:spLocks noGrp="1"/>
          </p:cNvSpPr>
          <p:nvPr>
            <p:ph type="sldNum" sz="quarter" idx="4"/>
          </p:nvPr>
        </p:nvSpPr>
        <p:spPr>
          <a:xfrm>
            <a:off x="11233149" y="6406819"/>
            <a:ext cx="593616" cy="366183"/>
          </a:xfrm>
        </p:spPr>
        <p:txBody>
          <a:bodyPr/>
          <a:lstStyle/>
          <a:p>
            <a:fld id="{177BA3E6-83EC-4E57-9BB6-761507D27DBC}" type="slidenum">
              <a:rPr lang="en-US" smtClean="0"/>
              <a:pPr/>
              <a:t>10</a:t>
            </a:fld>
            <a:endParaRPr lang="en-US" dirty="0"/>
          </a:p>
        </p:txBody>
      </p:sp>
      <p:sp>
        <p:nvSpPr>
          <p:cNvPr id="2" name="Title 1">
            <a:extLst>
              <a:ext uri="{FF2B5EF4-FFF2-40B4-BE49-F238E27FC236}">
                <a16:creationId xmlns:a16="http://schemas.microsoft.com/office/drawing/2014/main" id="{AE69D04C-86F8-2917-9B7B-DC72CAF182A4}"/>
              </a:ext>
            </a:extLst>
          </p:cNvPr>
          <p:cNvSpPr>
            <a:spLocks noGrp="1"/>
          </p:cNvSpPr>
          <p:nvPr>
            <p:ph type="ctrTitle"/>
          </p:nvPr>
        </p:nvSpPr>
        <p:spPr>
          <a:xfrm>
            <a:off x="334963" y="596900"/>
            <a:ext cx="9932987" cy="443198"/>
          </a:xfrm>
        </p:spPr>
        <p:txBody>
          <a:bodyPr anchor="t" anchorCtr="0">
            <a:spAutoFit/>
          </a:bodyPr>
          <a:lstStyle/>
          <a:p>
            <a:r>
              <a:rPr lang="en-US" b="1" dirty="0"/>
              <a:t>In Event Team Member Roles</a:t>
            </a:r>
          </a:p>
        </p:txBody>
      </p:sp>
      <p:graphicFrame>
        <p:nvGraphicFramePr>
          <p:cNvPr id="5" name="Content Placeholder 4">
            <a:extLst>
              <a:ext uri="{FF2B5EF4-FFF2-40B4-BE49-F238E27FC236}">
                <a16:creationId xmlns:a16="http://schemas.microsoft.com/office/drawing/2014/main" id="{A0A1C40E-24A2-45A6-A34F-0B54ACD473EA}"/>
              </a:ext>
            </a:extLst>
          </p:cNvPr>
          <p:cNvGraphicFramePr>
            <a:graphicFrameLocks noGrp="1"/>
          </p:cNvGraphicFramePr>
          <p:nvPr>
            <p:ph sz="quarter" idx="4294967295"/>
            <p:extLst>
              <p:ext uri="{D42A27DB-BD31-4B8C-83A1-F6EECF244321}">
                <p14:modId xmlns:p14="http://schemas.microsoft.com/office/powerpoint/2010/main" val="97146474"/>
              </p:ext>
            </p:extLst>
          </p:nvPr>
        </p:nvGraphicFramePr>
        <p:xfrm>
          <a:off x="317500" y="2962275"/>
          <a:ext cx="6299200" cy="2531356"/>
        </p:xfrm>
        <a:graphic>
          <a:graphicData uri="http://schemas.openxmlformats.org/drawingml/2006/table">
            <a:tbl>
              <a:tblPr firstRow="1" bandRow="1">
                <a:tableStyleId>{0E3FDE45-AF77-4B5C-9715-49D594BDF05E}</a:tableStyleId>
              </a:tblPr>
              <a:tblGrid>
                <a:gridCol w="1804606">
                  <a:extLst>
                    <a:ext uri="{9D8B030D-6E8A-4147-A177-3AD203B41FA5}">
                      <a16:colId xmlns:a16="http://schemas.microsoft.com/office/drawing/2014/main" val="4170226155"/>
                    </a:ext>
                  </a:extLst>
                </a:gridCol>
                <a:gridCol w="4494594">
                  <a:extLst>
                    <a:ext uri="{9D8B030D-6E8A-4147-A177-3AD203B41FA5}">
                      <a16:colId xmlns:a16="http://schemas.microsoft.com/office/drawing/2014/main" val="3206672684"/>
                    </a:ext>
                  </a:extLst>
                </a:gridCol>
              </a:tblGrid>
              <a:tr h="542008">
                <a:tc>
                  <a:txBody>
                    <a:bodyPr/>
                    <a:lstStyle/>
                    <a:p>
                      <a:pPr>
                        <a:buNone/>
                      </a:pPr>
                      <a:r>
                        <a:rPr lang="en-US" sz="1600" b="1" cap="all" spc="150" dirty="0">
                          <a:solidFill>
                            <a:schemeClr val="tx1"/>
                          </a:solidFill>
                        </a:rPr>
                        <a:t>Role Type</a:t>
                      </a:r>
                    </a:p>
                  </a:txBody>
                  <a:tcPr marL="134013" marR="134013" marT="134013" marB="134013" anchor="ctr">
                    <a:lnR w="6350" cap="flat" cmpd="sng" algn="ctr">
                      <a:solidFill>
                        <a:schemeClr val="accent2"/>
                      </a:solidFill>
                      <a:prstDash val="solid"/>
                      <a:round/>
                      <a:headEnd type="none" w="med" len="med"/>
                      <a:tailEnd type="none" w="med" len="med"/>
                    </a:lnR>
                    <a:lnB w="6350" cap="flat" cmpd="sng" algn="ctr">
                      <a:solidFill>
                        <a:schemeClr val="accent2"/>
                      </a:solidFill>
                      <a:prstDash val="solid"/>
                      <a:round/>
                      <a:headEnd type="none" w="med" len="med"/>
                      <a:tailEnd type="none" w="med" len="med"/>
                    </a:lnB>
                  </a:tcPr>
                </a:tc>
                <a:tc>
                  <a:txBody>
                    <a:bodyPr/>
                    <a:lstStyle/>
                    <a:p>
                      <a:pPr>
                        <a:buNone/>
                      </a:pPr>
                      <a:r>
                        <a:rPr lang="en-US" sz="1600" b="1" cap="all" spc="150" dirty="0">
                          <a:solidFill>
                            <a:schemeClr val="tx1"/>
                          </a:solidFill>
                        </a:rPr>
                        <a:t>Permissions</a:t>
                      </a:r>
                    </a:p>
                  </a:txBody>
                  <a:tcPr marL="134013" marR="134013" marT="134013" marB="134013" anchor="ctr">
                    <a:lnL w="6350" cap="flat" cmpd="sng" algn="ctr">
                      <a:solidFill>
                        <a:schemeClr val="accent2"/>
                      </a:solidFill>
                      <a:prstDash val="solid"/>
                      <a:round/>
                      <a:headEnd type="none" w="med" len="med"/>
                      <a:tailEnd type="none" w="med" len="med"/>
                    </a:lnL>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85923579"/>
                  </a:ext>
                </a:extLst>
              </a:tr>
              <a:tr h="497337">
                <a:tc>
                  <a:txBody>
                    <a:bodyPr/>
                    <a:lstStyle/>
                    <a:p>
                      <a:pPr>
                        <a:buNone/>
                      </a:pPr>
                      <a:r>
                        <a:rPr lang="en-US" sz="1300" b="1" cap="none" spc="0">
                          <a:solidFill>
                            <a:schemeClr val="tx1"/>
                          </a:solidFill>
                        </a:rPr>
                        <a:t>Admin</a:t>
                      </a:r>
                    </a:p>
                  </a:txBody>
                  <a:tcPr marL="134013" marR="134013" marT="134013" marB="134013" anchor="ctr">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buNone/>
                      </a:pPr>
                      <a:r>
                        <a:rPr lang="en-US" sz="1300" cap="none" spc="0" dirty="0">
                          <a:solidFill>
                            <a:schemeClr val="tx1"/>
                          </a:solidFill>
                        </a:rPr>
                        <a:t>Full event access and team management</a:t>
                      </a:r>
                    </a:p>
                  </a:txBody>
                  <a:tcPr marL="134013" marR="134013" marT="134013" marB="134013" anchor="ctr">
                    <a:lnL w="6350" cap="flat" cmpd="sng" algn="ctr">
                      <a:solidFill>
                        <a:schemeClr val="accent2"/>
                      </a:solidFill>
                      <a:prstDash val="solid"/>
                      <a:round/>
                      <a:headEnd type="none" w="med" len="med"/>
                      <a:tailEnd type="none" w="med" len="med"/>
                    </a:lnL>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29866009"/>
                  </a:ext>
                </a:extLst>
              </a:tr>
              <a:tr h="497337">
                <a:tc>
                  <a:txBody>
                    <a:bodyPr/>
                    <a:lstStyle/>
                    <a:p>
                      <a:pPr>
                        <a:buNone/>
                      </a:pPr>
                      <a:r>
                        <a:rPr lang="en-US" sz="1300" b="1" cap="none" spc="0">
                          <a:solidFill>
                            <a:schemeClr val="tx1"/>
                          </a:solidFill>
                        </a:rPr>
                        <a:t>Editor</a:t>
                      </a:r>
                    </a:p>
                  </a:txBody>
                  <a:tcPr marL="134013" marR="134013" marT="134013" marB="134013" anchor="ctr">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buNone/>
                      </a:pPr>
                      <a:r>
                        <a:rPr lang="en-US" sz="1300" cap="none" spc="0" dirty="0">
                          <a:solidFill>
                            <a:schemeClr val="tx1"/>
                          </a:solidFill>
                        </a:rPr>
                        <a:t>View and edit event</a:t>
                      </a:r>
                    </a:p>
                  </a:txBody>
                  <a:tcPr marL="134013" marR="134013" marT="134013" marB="134013" anchor="ctr">
                    <a:lnL w="6350" cap="flat" cmpd="sng" algn="ctr">
                      <a:solidFill>
                        <a:schemeClr val="accent2"/>
                      </a:solidFill>
                      <a:prstDash val="solid"/>
                      <a:round/>
                      <a:headEnd type="none" w="med" len="med"/>
                      <a:tailEnd type="none" w="med" len="med"/>
                    </a:lnL>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237692136"/>
                  </a:ext>
                </a:extLst>
              </a:tr>
              <a:tr h="497337">
                <a:tc>
                  <a:txBody>
                    <a:bodyPr/>
                    <a:lstStyle/>
                    <a:p>
                      <a:pPr>
                        <a:buNone/>
                      </a:pPr>
                      <a:r>
                        <a:rPr lang="en-US" sz="1300" b="1" cap="none" spc="0" dirty="0">
                          <a:solidFill>
                            <a:schemeClr val="tx1"/>
                          </a:solidFill>
                        </a:rPr>
                        <a:t>Viewer</a:t>
                      </a:r>
                    </a:p>
                  </a:txBody>
                  <a:tcPr marL="134013" marR="134013" marT="134013" marB="134013" anchor="ctr">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buNone/>
                      </a:pPr>
                      <a:r>
                        <a:rPr lang="en-US" sz="1300" cap="none" spc="0">
                          <a:solidFill>
                            <a:schemeClr val="tx1"/>
                          </a:solidFill>
                        </a:rPr>
                        <a:t>Read-only access</a:t>
                      </a:r>
                    </a:p>
                  </a:txBody>
                  <a:tcPr marL="134013" marR="134013" marT="134013" marB="134013" anchor="ctr">
                    <a:lnL w="6350" cap="flat" cmpd="sng" algn="ctr">
                      <a:solidFill>
                        <a:schemeClr val="accent2"/>
                      </a:solidFill>
                      <a:prstDash val="solid"/>
                      <a:round/>
                      <a:headEnd type="none" w="med" len="med"/>
                      <a:tailEnd type="none" w="med" len="med"/>
                    </a:lnL>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634568217"/>
                  </a:ext>
                </a:extLst>
              </a:tr>
              <a:tr h="497337">
                <a:tc>
                  <a:txBody>
                    <a:bodyPr/>
                    <a:lstStyle/>
                    <a:p>
                      <a:pPr>
                        <a:buNone/>
                      </a:pPr>
                      <a:r>
                        <a:rPr lang="en-US" sz="1300" b="1" cap="none" spc="0" dirty="0">
                          <a:solidFill>
                            <a:schemeClr val="tx1"/>
                          </a:solidFill>
                        </a:rPr>
                        <a:t>No Access</a:t>
                      </a:r>
                    </a:p>
                  </a:txBody>
                  <a:tcPr marL="134013" marR="134013" marT="134013" marB="134013" anchor="ctr">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tcPr>
                </a:tc>
                <a:tc>
                  <a:txBody>
                    <a:bodyPr/>
                    <a:lstStyle/>
                    <a:p>
                      <a:pPr>
                        <a:buNone/>
                      </a:pPr>
                      <a:r>
                        <a:rPr lang="en-US" sz="1300" cap="none" spc="0" dirty="0">
                          <a:solidFill>
                            <a:schemeClr val="tx1"/>
                          </a:solidFill>
                        </a:rPr>
                        <a:t>No permissions</a:t>
                      </a:r>
                    </a:p>
                  </a:txBody>
                  <a:tcPr marL="134013" marR="134013" marT="134013" marB="134013" anchor="ctr">
                    <a:lnL w="6350" cap="flat" cmpd="sng" algn="ctr">
                      <a:solidFill>
                        <a:schemeClr val="accent2"/>
                      </a:solidFill>
                      <a:prstDash val="solid"/>
                      <a:round/>
                      <a:headEnd type="none" w="med" len="med"/>
                      <a:tailEnd type="none" w="med" len="med"/>
                    </a:lnL>
                    <a:lnT w="635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2549564770"/>
                  </a:ext>
                </a:extLst>
              </a:tr>
            </a:tbl>
          </a:graphicData>
        </a:graphic>
      </p:graphicFrame>
      <p:sp>
        <p:nvSpPr>
          <p:cNvPr id="4" name="TextBox 3">
            <a:extLst>
              <a:ext uri="{FF2B5EF4-FFF2-40B4-BE49-F238E27FC236}">
                <a16:creationId xmlns:a16="http://schemas.microsoft.com/office/drawing/2014/main" id="{EA9CBF33-8A61-53FD-F593-494B738555A8}"/>
              </a:ext>
            </a:extLst>
          </p:cNvPr>
          <p:cNvSpPr txBox="1"/>
          <p:nvPr/>
        </p:nvSpPr>
        <p:spPr>
          <a:xfrm>
            <a:off x="248921" y="1283538"/>
            <a:ext cx="9491980" cy="1525226"/>
          </a:xfrm>
          <a:prstGeom prst="rect">
            <a:avLst/>
          </a:prstGeom>
          <a:noFill/>
        </p:spPr>
        <p:txBody>
          <a:bodyPr wrap="square">
            <a:spAutoFit/>
          </a:bodyPr>
          <a:lstStyle/>
          <a:p>
            <a:pPr eaLnBrk="0" fontAlgn="base" hangingPunct="0">
              <a:lnSpc>
                <a:spcPct val="107000"/>
              </a:lnSpc>
              <a:spcBef>
                <a:spcPct val="0"/>
              </a:spcBef>
              <a:spcAft>
                <a:spcPts val="1067"/>
              </a:spcAft>
            </a:pPr>
            <a:r>
              <a:rPr lang="en-GB" sz="2000"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Event-level permissions relate to actions within events, such as bid sheet configuration, bid monitoring, and award management. These permissions are defined by your team member role, on a per-event basis. </a:t>
            </a:r>
          </a:p>
          <a:p>
            <a:pPr eaLnBrk="0" fontAlgn="base" hangingPunct="0">
              <a:lnSpc>
                <a:spcPct val="107000"/>
              </a:lnSpc>
              <a:spcBef>
                <a:spcPct val="0"/>
              </a:spcBef>
              <a:spcAft>
                <a:spcPts val="1067"/>
              </a:spcAft>
            </a:pPr>
            <a:r>
              <a:rPr lang="en-GB" sz="2000" b="1" kern="100" dirty="0">
                <a:solidFill>
                  <a:schemeClr val="dk1"/>
                </a:solidFill>
                <a:latin typeface="Century Gothic" panose="020B0502020202020204" pitchFamily="34" charset="0"/>
                <a:ea typeface="Century Gothic" panose="020B0502020202020204" pitchFamily="34" charset="0"/>
                <a:cs typeface="Century Gothic" panose="020B0502020202020204" pitchFamily="34" charset="0"/>
              </a:rPr>
              <a:t>There are four types of team member roles.</a:t>
            </a:r>
          </a:p>
        </p:txBody>
      </p:sp>
    </p:spTree>
    <p:extLst>
      <p:ext uri="{BB962C8B-B14F-4D97-AF65-F5344CB8AC3E}">
        <p14:creationId xmlns:p14="http://schemas.microsoft.com/office/powerpoint/2010/main" val="3843480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42" presetClass="path" presetSubtype="0" decel="100000" fill="hold" grpId="1" nodeType="withEffect">
                                  <p:stCondLst>
                                    <p:cond delay="0"/>
                                  </p:stCondLst>
                                  <p:childTnLst>
                                    <p:animMotion origin="layout" path="M 1.25E-6 0.03889 L 1.25E-6 1.85185E-6 " pathEditMode="relative" rAng="0" ptsTypes="AA">
                                      <p:cBhvr>
                                        <p:cTn id="9" dur="500" fill="hold"/>
                                        <p:tgtEl>
                                          <p:spTgt spid="4"/>
                                        </p:tgtEl>
                                        <p:attrNameLst>
                                          <p:attrName>ppt_x</p:attrName>
                                          <p:attrName>ppt_y</p:attrName>
                                        </p:attrNameLst>
                                      </p:cBhvr>
                                      <p:rCtr x="0" y="-1944"/>
                                    </p:animMotion>
                                  </p:childTnLst>
                                </p:cTn>
                              </p:par>
                              <p:par>
                                <p:cTn id="10" presetID="10" presetClass="entr" presetSubtype="0"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42" presetClass="path" presetSubtype="0" decel="100000" fill="hold" nodeType="withEffect">
                                  <p:stCondLst>
                                    <p:cond delay="250"/>
                                  </p:stCondLst>
                                  <p:childTnLst>
                                    <p:animMotion origin="layout" path="M -3.75E-6 -0.03472 L -3.75E-6 1.85185E-6 " pathEditMode="relative" rAng="0" ptsTypes="AA">
                                      <p:cBhvr>
                                        <p:cTn id="14" dur="500" fill="hold"/>
                                        <p:tgtEl>
                                          <p:spTgt spid="5"/>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A4DAD-1D9B-2972-DB5A-A4916D72A449}"/>
              </a:ext>
            </a:extLst>
          </p:cNvPr>
          <p:cNvSpPr>
            <a:spLocks noGrp="1"/>
          </p:cNvSpPr>
          <p:nvPr>
            <p:ph type="ctrTitle"/>
          </p:nvPr>
        </p:nvSpPr>
        <p:spPr>
          <a:xfrm>
            <a:off x="915469" y="2906270"/>
            <a:ext cx="5135562" cy="1693863"/>
          </a:xfrm>
        </p:spPr>
        <p:txBody>
          <a:bodyPr anchor="b">
            <a:normAutofit fontScale="90000"/>
          </a:bodyPr>
          <a:lstStyle/>
          <a:p>
            <a:r>
              <a:rPr lang="en-US" dirty="0" err="1"/>
              <a:t>Keelvarsity</a:t>
            </a:r>
            <a:r>
              <a:rPr lang="en-US" dirty="0"/>
              <a:t> Training Structure</a:t>
            </a:r>
          </a:p>
        </p:txBody>
      </p:sp>
      <p:sp>
        <p:nvSpPr>
          <p:cNvPr id="5" name="TextBox 4">
            <a:extLst>
              <a:ext uri="{FF2B5EF4-FFF2-40B4-BE49-F238E27FC236}">
                <a16:creationId xmlns:a16="http://schemas.microsoft.com/office/drawing/2014/main" id="{368EF73C-870E-4D3F-63FD-828267BB30B5}"/>
              </a:ext>
            </a:extLst>
          </p:cNvPr>
          <p:cNvSpPr txBox="1"/>
          <p:nvPr/>
        </p:nvSpPr>
        <p:spPr>
          <a:xfrm>
            <a:off x="5607847" y="1532359"/>
            <a:ext cx="6124517" cy="4183518"/>
          </a:xfrm>
          <a:prstGeom prst="rect">
            <a:avLst/>
          </a:prstGeom>
          <a:noFill/>
        </p:spPr>
        <p:txBody>
          <a:bodyPr wrap="square" lIns="121920" tIns="60960" rIns="121920" bIns="60960" anchor="t">
            <a:spAutoFit/>
          </a:bodyPr>
          <a:lstStyle/>
          <a:p>
            <a:pPr eaLnBrk="0" fontAlgn="base" hangingPunct="0">
              <a:lnSpc>
                <a:spcPct val="107000"/>
              </a:lnSpc>
              <a:spcBef>
                <a:spcPts val="1067"/>
              </a:spcBef>
              <a:spcAft>
                <a:spcPts val="533"/>
              </a:spcAft>
            </a:pPr>
            <a:r>
              <a:rPr lang="en-GB" sz="2133" b="1" kern="100" dirty="0">
                <a:solidFill>
                  <a:schemeClr val="accent3"/>
                </a:solidFill>
                <a:latin typeface="Century Gothic" panose="020B0502020202020204" pitchFamily="34" charset="0"/>
                <a:ea typeface="Century Gothic" panose="020B0502020202020204" pitchFamily="34" charset="0"/>
                <a:cs typeface="Century Gothic" panose="020B0502020202020204" pitchFamily="34" charset="0"/>
              </a:rPr>
              <a:t>About </a:t>
            </a:r>
            <a:r>
              <a:rPr lang="en-GB" sz="2133" b="1" kern="100" dirty="0" err="1">
                <a:solidFill>
                  <a:schemeClr val="accent3"/>
                </a:solidFill>
                <a:latin typeface="Century Gothic" panose="020B0502020202020204" pitchFamily="34" charset="0"/>
                <a:ea typeface="Century Gothic" panose="020B0502020202020204" pitchFamily="34" charset="0"/>
                <a:cs typeface="Century Gothic" panose="020B0502020202020204" pitchFamily="34" charset="0"/>
              </a:rPr>
              <a:t>Keelvarsity</a:t>
            </a:r>
            <a:endParaRPr lang="en-GB" sz="2133" b="1" kern="100" dirty="0">
              <a:solidFill>
                <a:schemeClr val="accent3"/>
              </a:solidFill>
              <a:latin typeface="Century Gothic" panose="020B0502020202020204" pitchFamily="34" charset="0"/>
              <a:ea typeface="Century Gothic" panose="020B0502020202020204" pitchFamily="34" charset="0"/>
              <a:cs typeface="Century Gothic" panose="020B0502020202020204" pitchFamily="34" charset="0"/>
            </a:endParaRPr>
          </a:p>
          <a:p>
            <a:pPr eaLnBrk="0" fontAlgn="base" hangingPunct="0">
              <a:lnSpc>
                <a:spcPct val="107000"/>
              </a:lnSpc>
              <a:spcBef>
                <a:spcPct val="0"/>
              </a:spcBef>
              <a:spcAft>
                <a:spcPts val="1067"/>
              </a:spcAft>
            </a:pPr>
            <a:r>
              <a:rPr lang="en-GB" sz="1467" kern="100" dirty="0">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All </a:t>
            </a:r>
            <a:r>
              <a:rPr lang="en-GB" sz="1467" kern="100" dirty="0" err="1">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Keelvar</a:t>
            </a:r>
            <a:r>
              <a:rPr lang="en-GB" sz="1467" kern="100" dirty="0">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 users in Infineum are expected to complete the basic trainer program in </a:t>
            </a:r>
            <a:r>
              <a:rPr lang="en-GB" sz="1467" u="sng" kern="100" dirty="0">
                <a:solidFill>
                  <a:schemeClr val="lt1"/>
                </a:solidFill>
                <a:latin typeface="Century Gothic" panose="020B0502020202020204" pitchFamily="34" charset="0"/>
                <a:ea typeface="Century Gothic" panose="020B0502020202020204" pitchFamily="34" charset="0"/>
                <a:cs typeface="Century Gothic" panose="020B0502020202020204" pitchFamily="34" charset="0"/>
                <a:hlinkClick r:id="rId3">
                  <a:extLst>
                    <a:ext uri="{A12FA001-AC4F-418D-AE19-62706E023703}">
                      <ahyp:hlinkClr xmlns:ahyp="http://schemas.microsoft.com/office/drawing/2018/hyperlinkcolor" val="tx"/>
                    </a:ext>
                  </a:extLst>
                </a:hlinkClick>
              </a:rPr>
              <a:t>Keelvarsity</a:t>
            </a:r>
            <a:r>
              <a:rPr lang="en-GB" sz="1467" u="sng" kern="100" dirty="0">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 </a:t>
            </a:r>
          </a:p>
          <a:p>
            <a:pPr eaLnBrk="0" fontAlgn="base" hangingPunct="0">
              <a:lnSpc>
                <a:spcPct val="107000"/>
              </a:lnSpc>
              <a:spcBef>
                <a:spcPct val="0"/>
              </a:spcBef>
              <a:spcAft>
                <a:spcPts val="1067"/>
              </a:spcAft>
            </a:pPr>
            <a:r>
              <a:rPr lang="en-GB" sz="1467" kern="100" dirty="0">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 </a:t>
            </a:r>
            <a:r>
              <a:rPr lang="en-GB" sz="1467" kern="100" dirty="0" err="1">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Keelvarsity</a:t>
            </a:r>
            <a:r>
              <a:rPr lang="en-GB" sz="1467" kern="100" dirty="0">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 is </a:t>
            </a:r>
            <a:r>
              <a:rPr lang="en-GB" sz="1467" kern="100" dirty="0" err="1">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Keelvar's</a:t>
            </a:r>
            <a:r>
              <a:rPr lang="en-GB" sz="1467" kern="100" dirty="0">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 self-service online learning management system. Built to enable users to get the most value out of Keelvar. Users will have access to self-paced training content that is both convenient and comprehensive, to encourage you to take the time to become a Keelvar expert. </a:t>
            </a:r>
            <a:r>
              <a:rPr lang="en-GB" sz="1467" kern="100" dirty="0" err="1">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Keelvarsity</a:t>
            </a:r>
            <a:r>
              <a:rPr lang="en-GB" sz="1467" kern="100" dirty="0">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 is frequently updated with new training materials, including monthly webinars and feature spotlight courses, as well as specialized courses like Scenarios Expert and e-Auction Specialist. </a:t>
            </a:r>
          </a:p>
          <a:p>
            <a:pPr eaLnBrk="0" fontAlgn="base" hangingPunct="0">
              <a:lnSpc>
                <a:spcPct val="107000"/>
              </a:lnSpc>
              <a:spcBef>
                <a:spcPct val="0"/>
              </a:spcBef>
              <a:spcAft>
                <a:spcPts val="1067"/>
              </a:spcAft>
            </a:pPr>
            <a:r>
              <a:rPr lang="en-GB" sz="1467" kern="100" dirty="0">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If you are an existing user who has not received </a:t>
            </a:r>
            <a:r>
              <a:rPr lang="en-GB" sz="1467" kern="100" dirty="0" err="1">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Keelvarsity</a:t>
            </a:r>
            <a:r>
              <a:rPr lang="en-GB" sz="1467" kern="100" dirty="0">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 access, contact your Organisation Admin/Owner or Keelvar support </a:t>
            </a:r>
            <a:r>
              <a:rPr lang="en-GB" sz="1467" u="sng" kern="100" dirty="0" err="1">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Support</a:t>
            </a:r>
            <a:r>
              <a:rPr lang="en-GB" sz="1467" u="sng" kern="100" dirty="0">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 </a:t>
            </a:r>
            <a:r>
              <a:rPr lang="en-GB" sz="1467" kern="100" dirty="0">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to be invited to join </a:t>
            </a:r>
            <a:r>
              <a:rPr lang="en-GB" sz="1467" kern="100" dirty="0" err="1">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Keelvarsity</a:t>
            </a:r>
            <a:r>
              <a:rPr lang="en-GB" sz="1467" kern="100" dirty="0">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 where you can self-</a:t>
            </a:r>
            <a:r>
              <a:rPr lang="en-GB" sz="1467" kern="100" dirty="0" err="1">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enroll</a:t>
            </a:r>
            <a:r>
              <a:rPr lang="en-GB" sz="1467" kern="100" dirty="0">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 in courses from the training </a:t>
            </a:r>
            <a:r>
              <a:rPr lang="en-GB" sz="1467" kern="100" dirty="0" err="1">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catalog</a:t>
            </a:r>
            <a:r>
              <a:rPr lang="en-GB" sz="1467" kern="100" dirty="0">
                <a:solidFill>
                  <a:schemeClr val="lt1"/>
                </a:solidFill>
                <a:latin typeface="Century Gothic" panose="020B0502020202020204" pitchFamily="34" charset="0"/>
                <a:ea typeface="Century Gothic" panose="020B0502020202020204" pitchFamily="34" charset="0"/>
                <a:cs typeface="Century Gothic" panose="020B0502020202020204" pitchFamily="34" charset="0"/>
              </a:rPr>
              <a:t>.</a:t>
            </a:r>
          </a:p>
        </p:txBody>
      </p:sp>
      <p:sp>
        <p:nvSpPr>
          <p:cNvPr id="4" name="Slide Number Placeholder 3">
            <a:extLst>
              <a:ext uri="{FF2B5EF4-FFF2-40B4-BE49-F238E27FC236}">
                <a16:creationId xmlns:a16="http://schemas.microsoft.com/office/drawing/2014/main" id="{F5D75346-8496-96A2-B563-DEE5E3E1BD28}"/>
              </a:ext>
            </a:extLst>
          </p:cNvPr>
          <p:cNvSpPr>
            <a:spLocks noGrp="1"/>
          </p:cNvSpPr>
          <p:nvPr>
            <p:ph type="sldNum" sz="quarter" idx="4"/>
          </p:nvPr>
        </p:nvSpPr>
        <p:spPr/>
        <p:txBody>
          <a:bodyPr/>
          <a:lstStyle/>
          <a:p>
            <a:fld id="{177BA3E6-83EC-4E57-9BB6-761507D27DBC}" type="slidenum">
              <a:rPr lang="en-US" smtClean="0"/>
              <a:pPr/>
              <a:t>11</a:t>
            </a:fld>
            <a:endParaRPr lang="en-US" dirty="0"/>
          </a:p>
        </p:txBody>
      </p:sp>
    </p:spTree>
    <p:extLst>
      <p:ext uri="{BB962C8B-B14F-4D97-AF65-F5344CB8AC3E}">
        <p14:creationId xmlns:p14="http://schemas.microsoft.com/office/powerpoint/2010/main" val="37273407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42" presetClass="path" presetSubtype="0" decel="100000" fill="hold" grpId="1" nodeType="withEffect">
                                  <p:stCondLst>
                                    <p:cond delay="0"/>
                                  </p:stCondLst>
                                  <p:childTnLst>
                                    <p:animMotion origin="layout" path="M 1.25E-6 0.03889 L 1.25E-6 1.85185E-6 " pathEditMode="relative" rAng="0" ptsTypes="AA">
                                      <p:cBhvr>
                                        <p:cTn id="9" dur="500" fill="hold"/>
                                        <p:tgtEl>
                                          <p:spTgt spid="2"/>
                                        </p:tgtEl>
                                        <p:attrNameLst>
                                          <p:attrName>ppt_x</p:attrName>
                                          <p:attrName>ppt_y</p:attrName>
                                        </p:attrNameLst>
                                      </p:cBhvr>
                                      <p:rCtr x="0" y="-1944"/>
                                    </p:animMotion>
                                  </p:childTnLst>
                                </p:cTn>
                              </p:par>
                              <p:par>
                                <p:cTn id="10" presetID="10" presetClass="entr" presetSubtype="0" fill="hold" grpId="0" nodeType="with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42" presetClass="path" presetSubtype="0" decel="100000" fill="hold" grpId="1" nodeType="withEffect">
                                  <p:stCondLst>
                                    <p:cond delay="250"/>
                                  </p:stCondLst>
                                  <p:childTnLst>
                                    <p:animMotion origin="layout" path="M -3.75E-6 -0.03472 L -3.75E-6 1.85185E-6 " pathEditMode="relative" rAng="0" ptsTypes="AA">
                                      <p:cBhvr>
                                        <p:cTn id="14" dur="500" fill="hold"/>
                                        <p:tgtEl>
                                          <p:spTgt spid="5"/>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5" grpId="0"/>
      <p:bldP spid="5"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C134B-6964-D041-7A88-121739AE24B1}"/>
              </a:ext>
            </a:extLst>
          </p:cNvPr>
          <p:cNvSpPr>
            <a:spLocks noGrp="1"/>
          </p:cNvSpPr>
          <p:nvPr>
            <p:ph type="ctrTitle"/>
          </p:nvPr>
        </p:nvSpPr>
        <p:spPr>
          <a:xfrm>
            <a:off x="334438" y="597121"/>
            <a:ext cx="6826888" cy="947903"/>
          </a:xfrm>
        </p:spPr>
        <p:txBody>
          <a:bodyPr anchor="t" anchorCtr="0">
            <a:normAutofit/>
          </a:bodyPr>
          <a:lstStyle/>
          <a:p>
            <a:r>
              <a:rPr lang="en-US" b="1" dirty="0"/>
              <a:t>Overview of </a:t>
            </a:r>
            <a:r>
              <a:rPr lang="en-US" b="1" dirty="0" err="1"/>
              <a:t>Keelvarsity</a:t>
            </a:r>
            <a:endParaRPr lang="en-US" b="1" dirty="0"/>
          </a:p>
        </p:txBody>
      </p:sp>
      <p:sp>
        <p:nvSpPr>
          <p:cNvPr id="4" name="Content Placeholder 3">
            <a:extLst>
              <a:ext uri="{FF2B5EF4-FFF2-40B4-BE49-F238E27FC236}">
                <a16:creationId xmlns:a16="http://schemas.microsoft.com/office/drawing/2014/main" id="{48C58268-25BB-67BB-6BC1-8D5B313C768A}"/>
              </a:ext>
            </a:extLst>
          </p:cNvPr>
          <p:cNvSpPr>
            <a:spLocks noGrp="1"/>
          </p:cNvSpPr>
          <p:nvPr>
            <p:ph sz="quarter" idx="15"/>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34437" y="1930979"/>
            <a:ext cx="6802087" cy="3285515"/>
          </a:xfrm>
        </p:spPr>
        <p:txBody>
          <a:bodyPr anchor="ctr" anchorCtr="0">
            <a:spAutoFit/>
          </a:bodyPr>
          <a:lstStyle/>
          <a:p>
            <a:pPr marL="0" indent="0">
              <a:buClr>
                <a:schemeClr val="accent2"/>
              </a:buClr>
              <a:buSzPct val="80000"/>
              <a:buNone/>
            </a:pPr>
            <a:r>
              <a:rPr lang="en-GB" b="1" dirty="0"/>
              <a:t>Self-Service Learning</a:t>
            </a:r>
          </a:p>
          <a:p>
            <a:pPr>
              <a:spcAft>
                <a:spcPts val="1800"/>
              </a:spcAft>
              <a:buClr>
                <a:schemeClr val="accent2"/>
              </a:buClr>
              <a:buSzPct val="100000"/>
            </a:pPr>
            <a:r>
              <a:rPr lang="en-GB" sz="1600" dirty="0" err="1"/>
              <a:t>Keelvarsity</a:t>
            </a:r>
            <a:r>
              <a:rPr lang="en-GB" sz="1600" dirty="0"/>
              <a:t> provides a self-service model enabling users to learn at their own pace with convenient access to training materials.</a:t>
            </a:r>
          </a:p>
          <a:p>
            <a:pPr marL="0" indent="0">
              <a:buClr>
                <a:schemeClr val="accent2"/>
              </a:buClr>
              <a:buSzPct val="80000"/>
              <a:buNone/>
            </a:pPr>
            <a:r>
              <a:rPr lang="en-GB" b="1" dirty="0"/>
              <a:t>Regular Content Updates</a:t>
            </a:r>
          </a:p>
          <a:p>
            <a:pPr>
              <a:spcAft>
                <a:spcPts val="1800"/>
              </a:spcAft>
              <a:buClr>
                <a:schemeClr val="accent2"/>
              </a:buClr>
              <a:buSzPct val="100000"/>
            </a:pPr>
            <a:r>
              <a:rPr lang="en-GB" sz="1600" dirty="0"/>
              <a:t>The platform offers updated training content including monthly webinars, feature spotlight courses, and certifications to keep users informed.</a:t>
            </a:r>
          </a:p>
          <a:p>
            <a:pPr marL="0" indent="0">
              <a:buClr>
                <a:schemeClr val="accent2"/>
              </a:buClr>
              <a:buSzPct val="80000"/>
              <a:buNone/>
            </a:pPr>
            <a:r>
              <a:rPr lang="en-GB" b="1" dirty="0"/>
              <a:t>Access and </a:t>
            </a:r>
            <a:r>
              <a:rPr lang="en-GB" b="1" dirty="0" err="1"/>
              <a:t>Enrollment</a:t>
            </a:r>
            <a:endParaRPr lang="en-GB" b="1" dirty="0"/>
          </a:p>
          <a:p>
            <a:pPr>
              <a:buClr>
                <a:schemeClr val="accent2"/>
              </a:buClr>
              <a:buSzPct val="100000"/>
            </a:pPr>
            <a:r>
              <a:rPr lang="en-GB" sz="1600" dirty="0"/>
              <a:t>Users can gain access by contacting their organization admin or </a:t>
            </a:r>
            <a:r>
              <a:rPr lang="en-GB" sz="1600" dirty="0" err="1"/>
              <a:t>Keelvar</a:t>
            </a:r>
            <a:r>
              <a:rPr lang="en-GB" sz="1600" dirty="0"/>
              <a:t> Support and self-</a:t>
            </a:r>
            <a:r>
              <a:rPr lang="en-GB" sz="1600" dirty="0" err="1"/>
              <a:t>enroll</a:t>
            </a:r>
            <a:r>
              <a:rPr lang="en-GB" sz="1600" dirty="0"/>
              <a:t> in courses from the </a:t>
            </a:r>
            <a:r>
              <a:rPr lang="en-GB" sz="1600" dirty="0" err="1"/>
              <a:t>catalog</a:t>
            </a:r>
            <a:r>
              <a:rPr lang="en-GB" sz="1600" dirty="0"/>
              <a:t>.</a:t>
            </a:r>
          </a:p>
        </p:txBody>
      </p:sp>
      <p:pic>
        <p:nvPicPr>
          <p:cNvPr id="5" name="Content Placeholder 4" descr="GRADUATION CONCEPT">
            <a:extLst>
              <a:ext uri="{FF2B5EF4-FFF2-40B4-BE49-F238E27FC236}">
                <a16:creationId xmlns:a16="http://schemas.microsoft.com/office/drawing/2014/main" id="{AA1B9024-CCBC-40A1-9222-2800341F83F6}"/>
              </a:ext>
            </a:extLst>
          </p:cNvPr>
          <p:cNvPicPr>
            <a:picLocks noGrp="1" noChangeAspect="1"/>
          </p:cNvPicPr>
          <p:nvPr>
            <p:ph sz="quarter" idx="16"/>
          </p:nvPr>
        </p:nvPicPr>
        <p:blipFill>
          <a:blip r:embed="rId3"/>
          <a:stretch>
            <a:fillRect/>
          </a:stretch>
        </p:blipFill>
        <p:spPr>
          <a:xfrm>
            <a:off x="8013700" y="2291350"/>
            <a:ext cx="3848100" cy="2564773"/>
          </a:xfrm>
          <a:noFill/>
          <a:ln w="6350">
            <a:solidFill>
              <a:schemeClr val="bg1"/>
            </a:solidFill>
          </a:ln>
        </p:spPr>
      </p:pic>
      <p:sp>
        <p:nvSpPr>
          <p:cNvPr id="8" name="Slide Number Placeholder 7">
            <a:extLst>
              <a:ext uri="{FF2B5EF4-FFF2-40B4-BE49-F238E27FC236}">
                <a16:creationId xmlns:a16="http://schemas.microsoft.com/office/drawing/2014/main" id="{DF58761F-54CF-D78F-572D-EE00FB656CCF}"/>
              </a:ext>
            </a:extLst>
          </p:cNvPr>
          <p:cNvSpPr>
            <a:spLocks noGrp="1"/>
          </p:cNvSpPr>
          <p:nvPr>
            <p:ph type="sldNum" sz="quarter" idx="4"/>
          </p:nvPr>
        </p:nvSpPr>
        <p:spPr/>
        <p:txBody>
          <a:bodyPr/>
          <a:lstStyle/>
          <a:p>
            <a:fld id="{177BA3E6-83EC-4E57-9BB6-761507D27DBC}" type="slidenum">
              <a:rPr lang="en-US" smtClean="0"/>
              <a:pPr/>
              <a:t>12</a:t>
            </a:fld>
            <a:endParaRPr lang="en-US" dirty="0"/>
          </a:p>
        </p:txBody>
      </p:sp>
    </p:spTree>
    <p:extLst>
      <p:ext uri="{BB962C8B-B14F-4D97-AF65-F5344CB8AC3E}">
        <p14:creationId xmlns:p14="http://schemas.microsoft.com/office/powerpoint/2010/main" val="41389689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42" presetClass="path" presetSubtype="0" decel="100000" fill="hold" grpId="1" nodeType="withEffect">
                                  <p:stCondLst>
                                    <p:cond delay="0"/>
                                  </p:stCondLst>
                                  <p:childTnLst>
                                    <p:animMotion origin="layout" path="M 1.25E-6 0.03889 L 1.25E-6 1.85185E-6 " pathEditMode="relative" rAng="0" ptsTypes="AA">
                                      <p:cBhvr>
                                        <p:cTn id="9" dur="500" fill="hold"/>
                                        <p:tgtEl>
                                          <p:spTgt spid="4"/>
                                        </p:tgtEl>
                                        <p:attrNameLst>
                                          <p:attrName>ppt_x</p:attrName>
                                          <p:attrName>ppt_y</p:attrName>
                                        </p:attrNameLst>
                                      </p:cBhvr>
                                      <p:rCtr x="0" y="-1944"/>
                                    </p:animMotion>
                                  </p:childTnLst>
                                </p:cTn>
                              </p:par>
                              <p:par>
                                <p:cTn id="10" presetID="10" presetClass="entr" presetSubtype="0"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42" presetClass="path" presetSubtype="0" decel="100000" fill="hold" nodeType="withEffect">
                                  <p:stCondLst>
                                    <p:cond delay="250"/>
                                  </p:stCondLst>
                                  <p:childTnLst>
                                    <p:animMotion origin="layout" path="M -3.75E-6 -0.03472 L -3.75E-6 1.85185E-6 " pathEditMode="relative" rAng="0" ptsTypes="AA">
                                      <p:cBhvr>
                                        <p:cTn id="14" dur="500" fill="hold"/>
                                        <p:tgtEl>
                                          <p:spTgt spid="5"/>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8BC11-3BB8-1530-1B7B-EC26D3F6A167}"/>
              </a:ext>
            </a:extLst>
          </p:cNvPr>
          <p:cNvSpPr>
            <a:spLocks noGrp="1"/>
          </p:cNvSpPr>
          <p:nvPr>
            <p:ph type="ctrTitle"/>
          </p:nvPr>
        </p:nvSpPr>
        <p:spPr>
          <a:xfrm>
            <a:off x="334438" y="597121"/>
            <a:ext cx="6826888" cy="947903"/>
          </a:xfrm>
        </p:spPr>
        <p:txBody>
          <a:bodyPr anchor="t" anchorCtr="0">
            <a:normAutofit/>
          </a:bodyPr>
          <a:lstStyle/>
          <a:p>
            <a:r>
              <a:rPr lang="en-US" b="1" dirty="0"/>
              <a:t>Navigating </a:t>
            </a:r>
            <a:r>
              <a:rPr lang="en-US" b="1" dirty="0" err="1"/>
              <a:t>Keelvarsity</a:t>
            </a:r>
            <a:endParaRPr lang="en-US" b="1" dirty="0"/>
          </a:p>
        </p:txBody>
      </p:sp>
      <p:sp>
        <p:nvSpPr>
          <p:cNvPr id="4" name="Content Placeholder 3">
            <a:extLst>
              <a:ext uri="{FF2B5EF4-FFF2-40B4-BE49-F238E27FC236}">
                <a16:creationId xmlns:a16="http://schemas.microsoft.com/office/drawing/2014/main" id="{FE35E528-E39D-C20E-6658-4B6E6AC264BD}"/>
              </a:ext>
            </a:extLst>
          </p:cNvPr>
          <p:cNvSpPr>
            <a:spLocks noGrp="1"/>
          </p:cNvSpPr>
          <p:nvPr>
            <p:ph sz="quarter" idx="15"/>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34437" y="1732920"/>
            <a:ext cx="6688663" cy="3898503"/>
          </a:xfrm>
        </p:spPr>
        <p:txBody>
          <a:bodyPr anchor="ctr" anchorCtr="0">
            <a:spAutoFit/>
          </a:bodyPr>
          <a:lstStyle/>
          <a:p>
            <a:pPr marL="0" indent="0">
              <a:buClr>
                <a:schemeClr val="accent2"/>
              </a:buClr>
              <a:buSzPct val="80000"/>
              <a:buNone/>
            </a:pPr>
            <a:r>
              <a:rPr lang="en-GB" b="1" dirty="0"/>
              <a:t>Main Navigation Menu</a:t>
            </a:r>
          </a:p>
          <a:p>
            <a:pPr>
              <a:spcAft>
                <a:spcPts val="1200"/>
              </a:spcAft>
              <a:buClr>
                <a:schemeClr val="accent2"/>
              </a:buClr>
              <a:buSzPct val="100000"/>
            </a:pPr>
            <a:r>
              <a:rPr lang="en-GB" sz="1600" dirty="0"/>
              <a:t>Access the main menu via the three-line icon at the top-left corner of every page for easy navigation.</a:t>
            </a:r>
          </a:p>
          <a:p>
            <a:pPr marL="0" indent="0">
              <a:buClr>
                <a:schemeClr val="accent2"/>
              </a:buClr>
              <a:buSzPct val="80000"/>
              <a:buNone/>
            </a:pPr>
            <a:r>
              <a:rPr lang="en-GB" b="1" dirty="0"/>
              <a:t>Learner Dashboard</a:t>
            </a:r>
          </a:p>
          <a:p>
            <a:pPr>
              <a:spcAft>
                <a:spcPts val="1200"/>
              </a:spcAft>
              <a:buClr>
                <a:schemeClr val="accent2"/>
              </a:buClr>
              <a:buSzPct val="100000"/>
            </a:pPr>
            <a:r>
              <a:rPr lang="en-GB" sz="1600" dirty="0"/>
              <a:t>The dashboard is the landing page showing enrolled and highlighted courses with scrollable course catalog access.</a:t>
            </a:r>
          </a:p>
          <a:p>
            <a:pPr marL="0" indent="0">
              <a:buClr>
                <a:schemeClr val="accent2"/>
              </a:buClr>
              <a:buSzPct val="80000"/>
              <a:buNone/>
            </a:pPr>
            <a:r>
              <a:rPr lang="en-GB" b="1" dirty="0"/>
              <a:t>My Learning Section</a:t>
            </a:r>
          </a:p>
          <a:p>
            <a:pPr>
              <a:spcAft>
                <a:spcPts val="1200"/>
              </a:spcAft>
              <a:buClr>
                <a:schemeClr val="accent2"/>
              </a:buClr>
              <a:buSzPct val="100000"/>
            </a:pPr>
            <a:r>
              <a:rPr lang="en-GB" sz="1600" dirty="0"/>
              <a:t>Provides a full list of all courses a user has enrolled in or completed for easy tracking.</a:t>
            </a:r>
          </a:p>
          <a:p>
            <a:pPr marL="0" indent="0">
              <a:buClr>
                <a:schemeClr val="accent2"/>
              </a:buClr>
              <a:buSzPct val="80000"/>
              <a:buNone/>
            </a:pPr>
            <a:r>
              <a:rPr lang="en-GB" b="1" dirty="0"/>
              <a:t>Tailored Course Catalog</a:t>
            </a:r>
          </a:p>
          <a:p>
            <a:pPr>
              <a:buClr>
                <a:schemeClr val="accent2"/>
              </a:buClr>
              <a:buSzPct val="100000"/>
            </a:pPr>
            <a:r>
              <a:rPr lang="en-GB" sz="1600" dirty="0"/>
              <a:t>Courses are customized by user roles including partners, academic programs, and pre-sales prospects.</a:t>
            </a:r>
          </a:p>
        </p:txBody>
      </p:sp>
      <p:pic>
        <p:nvPicPr>
          <p:cNvPr id="3" name="Picture 2" descr="A screenshot of a computer&#10;&#10;AI-generated content may be incorrect.">
            <a:extLst>
              <a:ext uri="{FF2B5EF4-FFF2-40B4-BE49-F238E27FC236}">
                <a16:creationId xmlns:a16="http://schemas.microsoft.com/office/drawing/2014/main" id="{56B9733A-7CF3-3CB9-C0C3-54DF69536E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7351826" y="1657940"/>
            <a:ext cx="4497274" cy="4048463"/>
          </a:xfrm>
          <a:prstGeom prst="rect">
            <a:avLst/>
          </a:prstGeom>
          <a:ln w="6350">
            <a:solidFill>
              <a:schemeClr val="bg1"/>
            </a:solidFill>
          </a:ln>
        </p:spPr>
      </p:pic>
      <p:sp>
        <p:nvSpPr>
          <p:cNvPr id="9" name="Slide Number Placeholder 8">
            <a:extLst>
              <a:ext uri="{FF2B5EF4-FFF2-40B4-BE49-F238E27FC236}">
                <a16:creationId xmlns:a16="http://schemas.microsoft.com/office/drawing/2014/main" id="{E36B9D80-107D-CCB5-FC62-60FE5200F89D}"/>
              </a:ext>
            </a:extLst>
          </p:cNvPr>
          <p:cNvSpPr>
            <a:spLocks noGrp="1"/>
          </p:cNvSpPr>
          <p:nvPr>
            <p:ph type="sldNum" sz="quarter" idx="4"/>
          </p:nvPr>
        </p:nvSpPr>
        <p:spPr/>
        <p:txBody>
          <a:bodyPr/>
          <a:lstStyle/>
          <a:p>
            <a:fld id="{177BA3E6-83EC-4E57-9BB6-761507D27DBC}" type="slidenum">
              <a:rPr lang="en-US" smtClean="0"/>
              <a:pPr/>
              <a:t>13</a:t>
            </a:fld>
            <a:endParaRPr lang="en-US" dirty="0"/>
          </a:p>
        </p:txBody>
      </p:sp>
    </p:spTree>
    <p:extLst>
      <p:ext uri="{BB962C8B-B14F-4D97-AF65-F5344CB8AC3E}">
        <p14:creationId xmlns:p14="http://schemas.microsoft.com/office/powerpoint/2010/main" val="36624040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42" presetClass="path" presetSubtype="0" decel="100000" fill="hold" grpId="1" nodeType="withEffect">
                                  <p:stCondLst>
                                    <p:cond delay="0"/>
                                  </p:stCondLst>
                                  <p:childTnLst>
                                    <p:animMotion origin="layout" path="M 1.25E-6 0.03889 L 1.25E-6 1.85185E-6 " pathEditMode="relative" rAng="0" ptsTypes="AA">
                                      <p:cBhvr>
                                        <p:cTn id="9" dur="500" fill="hold"/>
                                        <p:tgtEl>
                                          <p:spTgt spid="4"/>
                                        </p:tgtEl>
                                        <p:attrNameLst>
                                          <p:attrName>ppt_x</p:attrName>
                                          <p:attrName>ppt_y</p:attrName>
                                        </p:attrNameLst>
                                      </p:cBhvr>
                                      <p:rCtr x="0" y="-1944"/>
                                    </p:animMotion>
                                  </p:childTnLst>
                                </p:cTn>
                              </p:par>
                              <p:par>
                                <p:cTn id="10" presetID="10" presetClass="entr" presetSubtype="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50"/>
                                        <p:tgtEl>
                                          <p:spTgt spid="3"/>
                                        </p:tgtEl>
                                      </p:cBhvr>
                                    </p:animEffect>
                                  </p:childTnLst>
                                </p:cTn>
                              </p:par>
                              <p:par>
                                <p:cTn id="13" presetID="42" presetClass="path" presetSubtype="0" decel="100000" fill="hold" nodeType="withEffect">
                                  <p:stCondLst>
                                    <p:cond delay="250"/>
                                  </p:stCondLst>
                                  <p:childTnLst>
                                    <p:animMotion origin="layout" path="M -3.75E-6 -0.03472 L -3.75E-6 1.85185E-6 " pathEditMode="relative" rAng="0" ptsTypes="AA">
                                      <p:cBhvr>
                                        <p:cTn id="14" dur="500" fill="hold"/>
                                        <p:tgtEl>
                                          <p:spTgt spid="3"/>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B4AD8-BA1E-66EC-EA47-1C3479A1E5DB}"/>
              </a:ext>
            </a:extLst>
          </p:cNvPr>
          <p:cNvSpPr>
            <a:spLocks noGrp="1"/>
          </p:cNvSpPr>
          <p:nvPr>
            <p:ph type="ctrTitle"/>
          </p:nvPr>
        </p:nvSpPr>
        <p:spPr>
          <a:xfrm>
            <a:off x="334438" y="597121"/>
            <a:ext cx="6826888" cy="947903"/>
          </a:xfrm>
        </p:spPr>
        <p:txBody>
          <a:bodyPr anchor="t" anchorCtr="0">
            <a:normAutofit/>
          </a:bodyPr>
          <a:lstStyle/>
          <a:p>
            <a:r>
              <a:rPr lang="en-US" b="1" dirty="0"/>
              <a:t>Course Catalog and Certifications</a:t>
            </a:r>
          </a:p>
        </p:txBody>
      </p:sp>
      <p:sp>
        <p:nvSpPr>
          <p:cNvPr id="4" name="Content Placeholder 3">
            <a:extLst>
              <a:ext uri="{FF2B5EF4-FFF2-40B4-BE49-F238E27FC236}">
                <a16:creationId xmlns:a16="http://schemas.microsoft.com/office/drawing/2014/main" id="{589EB9BF-5FAE-BF5C-2B1C-86E95C9434E4}"/>
              </a:ext>
            </a:extLst>
          </p:cNvPr>
          <p:cNvSpPr>
            <a:spLocks noGrp="1"/>
          </p:cNvSpPr>
          <p:nvPr>
            <p:ph sz="quarter" idx="15"/>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34437" y="1739505"/>
            <a:ext cx="6802087" cy="3898503"/>
          </a:xfrm>
        </p:spPr>
        <p:txBody>
          <a:bodyPr anchor="ctr" anchorCtr="0">
            <a:spAutoFit/>
          </a:bodyPr>
          <a:lstStyle/>
          <a:p>
            <a:pPr marL="0" indent="0">
              <a:buClr>
                <a:schemeClr val="accent2"/>
              </a:buClr>
              <a:buSzPct val="80000"/>
              <a:buNone/>
            </a:pPr>
            <a:r>
              <a:rPr lang="en-GB" b="1" dirty="0"/>
              <a:t>Structured Course </a:t>
            </a:r>
            <a:r>
              <a:rPr lang="en-GB" b="1" dirty="0" err="1"/>
              <a:t>Catalog</a:t>
            </a:r>
            <a:endParaRPr lang="en-GB" b="1" dirty="0"/>
          </a:p>
          <a:p>
            <a:pPr>
              <a:spcAft>
                <a:spcPts val="1200"/>
              </a:spcAft>
              <a:buClr>
                <a:schemeClr val="accent2"/>
              </a:buClr>
              <a:buSzPct val="100000"/>
            </a:pPr>
            <a:r>
              <a:rPr lang="en-GB" sz="1600" dirty="0"/>
              <a:t>Courses are segmented by product and user role to provide tailored learning paths.</a:t>
            </a:r>
          </a:p>
          <a:p>
            <a:pPr marL="0" indent="0">
              <a:buClr>
                <a:schemeClr val="accent2"/>
              </a:buClr>
              <a:buSzPct val="80000"/>
              <a:buNone/>
            </a:pPr>
            <a:r>
              <a:rPr lang="en-GB" b="1" dirty="0"/>
              <a:t>Diverse Certifications</a:t>
            </a:r>
          </a:p>
          <a:p>
            <a:pPr>
              <a:spcAft>
                <a:spcPts val="1200"/>
              </a:spcAft>
              <a:buClr>
                <a:schemeClr val="accent2"/>
              </a:buClr>
              <a:buSzPct val="100000"/>
            </a:pPr>
            <a:r>
              <a:rPr lang="en-GB" sz="1600" dirty="0"/>
              <a:t>Certifications include Essentials, Professional, Expert, Bot Architect, and specialized expert certifications.</a:t>
            </a:r>
          </a:p>
          <a:p>
            <a:pPr marL="0" indent="0">
              <a:buClr>
                <a:schemeClr val="accent2"/>
              </a:buClr>
              <a:buSzPct val="80000"/>
              <a:buNone/>
            </a:pPr>
            <a:r>
              <a:rPr lang="en-GB" b="1" dirty="0"/>
              <a:t>Interactive Training Sessions</a:t>
            </a:r>
          </a:p>
          <a:p>
            <a:pPr>
              <a:spcAft>
                <a:spcPts val="1200"/>
              </a:spcAft>
              <a:buClr>
                <a:schemeClr val="accent2"/>
              </a:buClr>
              <a:buSzPct val="100000"/>
            </a:pPr>
            <a:r>
              <a:rPr lang="en-GB" sz="1600" dirty="0"/>
              <a:t>Webinars and live sessions provide interactive and recorded training led by expert teams.</a:t>
            </a:r>
          </a:p>
          <a:p>
            <a:pPr marL="0" indent="0">
              <a:buClr>
                <a:schemeClr val="accent2"/>
              </a:buClr>
              <a:buSzPct val="80000"/>
              <a:buNone/>
            </a:pPr>
            <a:r>
              <a:rPr lang="en-GB" b="1" dirty="0"/>
              <a:t>Certification Completion and Sharing</a:t>
            </a:r>
          </a:p>
          <a:p>
            <a:pPr>
              <a:buClr>
                <a:schemeClr val="accent2"/>
              </a:buClr>
              <a:buSzPct val="100000"/>
            </a:pPr>
            <a:r>
              <a:rPr lang="en-GB" sz="1600" dirty="0"/>
              <a:t>Each certification path concludes with an exam and users can share their achievements on LinkedIn.</a:t>
            </a:r>
          </a:p>
        </p:txBody>
      </p:sp>
      <p:pic>
        <p:nvPicPr>
          <p:cNvPr id="5" name="Content Placeholder 4" descr="3D illustration.">
            <a:extLst>
              <a:ext uri="{FF2B5EF4-FFF2-40B4-BE49-F238E27FC236}">
                <a16:creationId xmlns:a16="http://schemas.microsoft.com/office/drawing/2014/main" id="{98C7BDE6-5C08-457D-8519-91FE7E068174}"/>
              </a:ext>
            </a:extLst>
          </p:cNvPr>
          <p:cNvPicPr>
            <a:picLocks noGrp="1" noChangeAspect="1"/>
          </p:cNvPicPr>
          <p:nvPr>
            <p:ph sz="quarter" idx="16"/>
          </p:nvPr>
        </p:nvPicPr>
        <p:blipFill>
          <a:blip r:embed="rId3"/>
          <a:stretch>
            <a:fillRect/>
          </a:stretch>
        </p:blipFill>
        <p:spPr>
          <a:xfrm>
            <a:off x="8001000" y="2250481"/>
            <a:ext cx="3835400" cy="2876550"/>
          </a:xfrm>
          <a:noFill/>
          <a:ln w="6350">
            <a:solidFill>
              <a:schemeClr val="accent3"/>
            </a:solidFill>
          </a:ln>
        </p:spPr>
      </p:pic>
      <p:sp>
        <p:nvSpPr>
          <p:cNvPr id="8" name="Slide Number Placeholder 7">
            <a:extLst>
              <a:ext uri="{FF2B5EF4-FFF2-40B4-BE49-F238E27FC236}">
                <a16:creationId xmlns:a16="http://schemas.microsoft.com/office/drawing/2014/main" id="{61E2E36B-1FD1-E976-82AB-7EAA5F7DAFB1}"/>
              </a:ext>
            </a:extLst>
          </p:cNvPr>
          <p:cNvSpPr>
            <a:spLocks noGrp="1"/>
          </p:cNvSpPr>
          <p:nvPr>
            <p:ph type="sldNum" sz="quarter" idx="4"/>
          </p:nvPr>
        </p:nvSpPr>
        <p:spPr/>
        <p:txBody>
          <a:bodyPr/>
          <a:lstStyle/>
          <a:p>
            <a:fld id="{177BA3E6-83EC-4E57-9BB6-761507D27DBC}" type="slidenum">
              <a:rPr lang="en-US" smtClean="0"/>
              <a:pPr/>
              <a:t>14</a:t>
            </a:fld>
            <a:endParaRPr lang="en-US" dirty="0"/>
          </a:p>
        </p:txBody>
      </p:sp>
    </p:spTree>
    <p:extLst>
      <p:ext uri="{BB962C8B-B14F-4D97-AF65-F5344CB8AC3E}">
        <p14:creationId xmlns:p14="http://schemas.microsoft.com/office/powerpoint/2010/main" val="9603533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42" presetClass="path" presetSubtype="0" decel="100000" fill="hold" grpId="1" nodeType="withEffect">
                                  <p:stCondLst>
                                    <p:cond delay="0"/>
                                  </p:stCondLst>
                                  <p:childTnLst>
                                    <p:animMotion origin="layout" path="M 1.25E-6 0.03889 L 1.25E-6 1.85185E-6 " pathEditMode="relative" rAng="0" ptsTypes="AA">
                                      <p:cBhvr>
                                        <p:cTn id="9" dur="500" fill="hold"/>
                                        <p:tgtEl>
                                          <p:spTgt spid="4"/>
                                        </p:tgtEl>
                                        <p:attrNameLst>
                                          <p:attrName>ppt_x</p:attrName>
                                          <p:attrName>ppt_y</p:attrName>
                                        </p:attrNameLst>
                                      </p:cBhvr>
                                      <p:rCtr x="0" y="-1944"/>
                                    </p:animMotion>
                                  </p:childTnLst>
                                </p:cTn>
                              </p:par>
                              <p:par>
                                <p:cTn id="10" presetID="10" presetClass="entr" presetSubtype="0"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42" presetClass="path" presetSubtype="0" decel="100000" fill="hold" nodeType="withEffect">
                                  <p:stCondLst>
                                    <p:cond delay="250"/>
                                  </p:stCondLst>
                                  <p:childTnLst>
                                    <p:animMotion origin="layout" path="M -3.75E-6 -0.03472 L -3.75E-6 1.85185E-6 " pathEditMode="relative" rAng="0" ptsTypes="AA">
                                      <p:cBhvr>
                                        <p:cTn id="14" dur="500" fill="hold"/>
                                        <p:tgtEl>
                                          <p:spTgt spid="5"/>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E1367-D1FA-41D2-E04C-1070E885D075}"/>
              </a:ext>
            </a:extLst>
          </p:cNvPr>
          <p:cNvSpPr>
            <a:spLocks noGrp="1"/>
          </p:cNvSpPr>
          <p:nvPr>
            <p:ph type="ctrTitle"/>
          </p:nvPr>
        </p:nvSpPr>
        <p:spPr/>
        <p:txBody>
          <a:bodyPr/>
          <a:lstStyle/>
          <a:p>
            <a:r>
              <a:rPr lang="en-GB" dirty="0"/>
              <a:t>Thank You</a:t>
            </a:r>
            <a:endParaRPr lang="en-US" dirty="0"/>
          </a:p>
        </p:txBody>
      </p:sp>
      <p:sp>
        <p:nvSpPr>
          <p:cNvPr id="3" name="Slide Number Placeholder 2">
            <a:extLst>
              <a:ext uri="{FF2B5EF4-FFF2-40B4-BE49-F238E27FC236}">
                <a16:creationId xmlns:a16="http://schemas.microsoft.com/office/drawing/2014/main" id="{D65450C6-B229-8841-09E3-608F6180D4A3}"/>
              </a:ext>
            </a:extLst>
          </p:cNvPr>
          <p:cNvSpPr>
            <a:spLocks noGrp="1"/>
          </p:cNvSpPr>
          <p:nvPr>
            <p:ph type="sldNum" sz="quarter" idx="4"/>
          </p:nvPr>
        </p:nvSpPr>
        <p:spPr/>
        <p:txBody>
          <a:bodyPr/>
          <a:lstStyle/>
          <a:p>
            <a:fld id="{177BA3E6-83EC-4E57-9BB6-761507D27DBC}" type="slidenum">
              <a:rPr lang="en-US" smtClean="0"/>
              <a:pPr/>
              <a:t>15</a:t>
            </a:fld>
            <a:endParaRPr lang="en-US" dirty="0"/>
          </a:p>
        </p:txBody>
      </p:sp>
    </p:spTree>
    <p:extLst>
      <p:ext uri="{BB962C8B-B14F-4D97-AF65-F5344CB8AC3E}">
        <p14:creationId xmlns:p14="http://schemas.microsoft.com/office/powerpoint/2010/main" val="287090541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B89ADF-D967-97A2-4EC0-FF1C6D40CF6D}"/>
              </a:ext>
            </a:extLst>
          </p:cNvPr>
          <p:cNvSpPr>
            <a:spLocks noGrp="1"/>
          </p:cNvSpPr>
          <p:nvPr>
            <p:ph type="sldNum" sz="quarter" idx="4"/>
          </p:nvPr>
        </p:nvSpPr>
        <p:spPr/>
        <p:txBody>
          <a:bodyPr/>
          <a:lstStyle/>
          <a:p>
            <a:fld id="{177BA3E6-83EC-4E57-9BB6-761507D27DBC}" type="slidenum">
              <a:rPr lang="en-US" smtClean="0"/>
              <a:pPr/>
              <a:t>16</a:t>
            </a:fld>
            <a:endParaRPr lang="en-US" dirty="0"/>
          </a:p>
        </p:txBody>
      </p:sp>
    </p:spTree>
    <p:extLst>
      <p:ext uri="{BB962C8B-B14F-4D97-AF65-F5344CB8AC3E}">
        <p14:creationId xmlns:p14="http://schemas.microsoft.com/office/powerpoint/2010/main" val="54127863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064214-4A9A-EFB3-FCCB-B10CD841C594}"/>
              </a:ext>
            </a:extLst>
          </p:cNvPr>
          <p:cNvSpPr>
            <a:spLocks noGrp="1"/>
          </p:cNvSpPr>
          <p:nvPr>
            <p:ph type="ctrTitle"/>
          </p:nvPr>
        </p:nvSpPr>
        <p:spPr>
          <a:xfrm>
            <a:off x="960000" y="933451"/>
            <a:ext cx="9128380" cy="1694845"/>
          </a:xfrm>
        </p:spPr>
        <p:txBody>
          <a:bodyPr/>
          <a:lstStyle/>
          <a:p>
            <a:r>
              <a:rPr lang="en-US" sz="6000" b="1" dirty="0"/>
              <a:t>Permissions</a:t>
            </a:r>
            <a:endParaRPr lang="en-US" sz="6000" dirty="0"/>
          </a:p>
        </p:txBody>
      </p:sp>
      <p:sp>
        <p:nvSpPr>
          <p:cNvPr id="2" name="Slide Number Placeholder 1">
            <a:extLst>
              <a:ext uri="{FF2B5EF4-FFF2-40B4-BE49-F238E27FC236}">
                <a16:creationId xmlns:a16="http://schemas.microsoft.com/office/drawing/2014/main" id="{3C8D82F0-C412-EF27-A582-8F35E64D13F5}"/>
              </a:ext>
            </a:extLst>
          </p:cNvPr>
          <p:cNvSpPr>
            <a:spLocks noGrp="1"/>
          </p:cNvSpPr>
          <p:nvPr>
            <p:ph type="sldNum" sz="quarter" idx="4"/>
          </p:nvPr>
        </p:nvSpPr>
        <p:spPr>
          <a:xfrm>
            <a:off x="11233149" y="6406819"/>
            <a:ext cx="593616" cy="366183"/>
          </a:xfrm>
        </p:spPr>
        <p:txBody>
          <a:bodyPr/>
          <a:lstStyle/>
          <a:p>
            <a:fld id="{177BA3E6-83EC-4E57-9BB6-761507D27DBC}" type="slidenum">
              <a:rPr lang="en-US" smtClean="0"/>
              <a:pPr/>
              <a:t>17</a:t>
            </a:fld>
            <a:endParaRPr lang="en-US" dirty="0"/>
          </a:p>
        </p:txBody>
      </p:sp>
    </p:spTree>
    <p:extLst>
      <p:ext uri="{BB962C8B-B14F-4D97-AF65-F5344CB8AC3E}">
        <p14:creationId xmlns:p14="http://schemas.microsoft.com/office/powerpoint/2010/main" val="532280499"/>
      </p:ext>
    </p:extLst>
  </p:cSld>
  <p:clrMapOvr>
    <a:masterClrMapping/>
  </p:clrMapOvr>
  <p:transition>
    <p:fade/>
  </p:transition>
</p:sld>
</file>

<file path=ppt/theme/theme1.xml><?xml version="1.0" encoding="utf-8"?>
<a:theme xmlns:a="http://schemas.openxmlformats.org/drawingml/2006/main" name="Infineum 2025 slide template">
  <a:themeElements>
    <a:clrScheme name="Infineum 2025 Template">
      <a:dk1>
        <a:srgbClr val="054059"/>
      </a:dk1>
      <a:lt1>
        <a:srgbClr val="FFFFFF"/>
      </a:lt1>
      <a:dk2>
        <a:srgbClr val="0D6685"/>
      </a:dk2>
      <a:lt2>
        <a:srgbClr val="99FF45"/>
      </a:lt2>
      <a:accent1>
        <a:srgbClr val="E6E6E6"/>
      </a:accent1>
      <a:accent2>
        <a:srgbClr val="46BFE0"/>
      </a:accent2>
      <a:accent3>
        <a:srgbClr val="46F6F0"/>
      </a:accent3>
      <a:accent4>
        <a:srgbClr val="F045A9"/>
      </a:accent4>
      <a:accent5>
        <a:srgbClr val="6970E0"/>
      </a:accent5>
      <a:accent6>
        <a:srgbClr val="F7A600"/>
      </a:accent6>
      <a:hlink>
        <a:srgbClr val="054059"/>
      </a:hlink>
      <a:folHlink>
        <a:srgbClr val="0D6685"/>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Infineum Design.potx" id="{BE17F45C-0A61-465A-86AA-096914D06472}" vid="{DB99A898-0567-4701-BD21-B4BE3102F7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D0277D1-EACD-4BBD-8F51-B585233297E9}">
  <we:reference id="wa104381063" version="1.0.0.1" store="en-US" storeType="OMEX"/>
  <we:alternateReferences>
    <we:reference id="wa104381063" version="1.0.0.1"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3852e8f-5ff9-4016-aba5-1d663264c1bc" xsi:nil="true"/>
    <lcf76f155ced4ddcb4097134ff3c332f xmlns="4741ab32-d5ad-4946-ad87-1cd6e77bc741">
      <Terms xmlns="http://schemas.microsoft.com/office/infopath/2007/PartnerControls"/>
    </lcf76f155ced4ddcb4097134ff3c332f>
    <_dlc_DocId xmlns="c3852e8f-5ff9-4016-aba5-1d663264c1bc">YT7VUJVAMMJR-1023790989-31950</_dlc_DocId>
    <_dlc_DocIdUrl xmlns="c3852e8f-5ff9-4016-aba5-1d663264c1bc">
      <Url>https://infineum.sharepoint.com/sites/corporate_communications/_layouts/15/DocIdRedir.aspx?ID=YT7VUJVAMMJR-1023790989-31950</Url>
      <Description>YT7VUJVAMMJR-1023790989-31950</Description>
    </_dlc_DocIdUrl>
    <ProjectNumber xmlns="4741ab32-d5ad-4946-ad87-1cd6e77bc741" xsi:nil="true"/>
    <AGENCY xmlns="4741ab32-d5ad-4946-ad87-1cd6e77bc741" xsi:nil="true"/>
    <STATUS xmlns="4741ab32-d5ad-4946-ad87-1cd6e77bc741" xsi:nil="true"/>
    <ProjectName xmlns="4741ab32-d5ad-4946-ad87-1cd6e77bc741" xsi:nil="true"/>
    <Implementation xmlns="4741ab32-d5ad-4946-ad87-1cd6e77bc741" xsi:nil="true"/>
    <Publishend xmlns="4741ab32-d5ad-4946-ad87-1cd6e77bc741" xsi:nil="true"/>
    <Thumbnail xmlns="4741ab32-d5ad-4946-ad87-1cd6e77bc741" xsi:nil="true"/>
    <Publishby xmlns="4741ab32-d5ad-4946-ad87-1cd6e77bc741" xsi:nil="true"/>
    <ManagedBy xmlns="4741ab32-d5ad-4946-ad87-1cd6e77bc74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F39AAD5947FEB4BB81BBA48FD7F58F4" ma:contentTypeVersion="26" ma:contentTypeDescription="Create a new document." ma:contentTypeScope="" ma:versionID="18b403552ed2028f507fa250bef38ab9">
  <xsd:schema xmlns:xsd="http://www.w3.org/2001/XMLSchema" xmlns:xs="http://www.w3.org/2001/XMLSchema" xmlns:p="http://schemas.microsoft.com/office/2006/metadata/properties" xmlns:ns2="c3852e8f-5ff9-4016-aba5-1d663264c1bc" xmlns:ns3="4741ab32-d5ad-4946-ad87-1cd6e77bc741" targetNamespace="http://schemas.microsoft.com/office/2006/metadata/properties" ma:root="true" ma:fieldsID="6e724836b7affed7ea4f848319f4dcdc" ns2:_="" ns3:_="">
    <xsd:import namespace="c3852e8f-5ff9-4016-aba5-1d663264c1bc"/>
    <xsd:import namespace="4741ab32-d5ad-4946-ad87-1cd6e77bc741"/>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ProjectName" minOccurs="0"/>
                <xsd:element ref="ns3:ProjectNumber"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LengthInSeconds" minOccurs="0"/>
                <xsd:element ref="ns3:MediaServiceLocation" minOccurs="0"/>
                <xsd:element ref="ns2:SharedWithUsers" minOccurs="0"/>
                <xsd:element ref="ns2:SharedWithDetails" minOccurs="0"/>
                <xsd:element ref="ns3:MediaServiceObjectDetectorVersions" minOccurs="0"/>
                <xsd:element ref="ns3:MediaServiceSearchProperties" minOccurs="0"/>
                <xsd:element ref="ns3:Implementation" minOccurs="0"/>
                <xsd:element ref="ns3:Thumbnail" minOccurs="0"/>
                <xsd:element ref="ns3:Publishby" minOccurs="0"/>
                <xsd:element ref="ns3:Publishend" minOccurs="0"/>
                <xsd:element ref="ns3:ManagedBy" minOccurs="0"/>
                <xsd:element ref="ns3:MediaServiceBillingMetadata" minOccurs="0"/>
                <xsd:element ref="ns3:STATUS" minOccurs="0"/>
                <xsd:element ref="ns3:AGENC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852e8f-5ff9-4016-aba5-1d663264c1b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7" nillable="true" ma:displayName="Taxonomy Catch All Column" ma:hidden="true" ma:list="{e6598d78-ee54-4e04-822a-8d437da5d22f}" ma:internalName="TaxCatchAll" ma:showField="CatchAllData" ma:web="c3852e8f-5ff9-4016-aba5-1d663264c1bc">
      <xsd:complexType>
        <xsd:complexContent>
          <xsd:extension base="dms:MultiChoiceLookup">
            <xsd:sequence>
              <xsd:element name="Value" type="dms:Lookup" maxOccurs="unbounded" minOccurs="0" nillable="true"/>
            </xsd:sequence>
          </xsd:extension>
        </xsd:complexContent>
      </xsd:complexType>
    </xsd:element>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741ab32-d5ad-4946-ad87-1cd6e77bc74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ProjectName" ma:index="13" nillable="true" ma:displayName="Project Name" ma:format="Dropdown" ma:internalName="ProjectName">
      <xsd:simpleType>
        <xsd:restriction base="dms:Text">
          <xsd:maxLength value="255"/>
        </xsd:restriction>
      </xsd:simpleType>
    </xsd:element>
    <xsd:element name="ProjectNumber" ma:index="14" nillable="true" ma:displayName="Notes" ma:format="Dropdown" ma:internalName="ProjectNumber">
      <xsd:simpleType>
        <xsd:restriction base="dms:Note">
          <xsd:maxLength value="255"/>
        </xsd:restrictio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0071867-4880-4df0-ba0d-0b9263e62438"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Implementation" ma:index="28" nillable="true" ma:displayName="Implementation" ma:format="RadioButtons" ma:internalName="Implementation">
      <xsd:simpleType>
        <xsd:restriction base="dms:Choice">
          <xsd:enumeration value="Urgent"/>
          <xsd:enumeration value="Non Urgent"/>
        </xsd:restriction>
      </xsd:simpleType>
    </xsd:element>
    <xsd:element name="Thumbnail" ma:index="29" nillable="true" ma:displayName="Thumbnail" ma:format="Thumbnail" ma:internalName="Thumbnail">
      <xsd:simpleType>
        <xsd:restriction base="dms:Unknown"/>
      </xsd:simpleType>
    </xsd:element>
    <xsd:element name="Publishby" ma:index="30" nillable="true" ma:displayName="Publish by" ma:format="DateOnly" ma:internalName="Publishby">
      <xsd:simpleType>
        <xsd:restriction base="dms:DateTime"/>
      </xsd:simpleType>
    </xsd:element>
    <xsd:element name="Publishend" ma:index="31" nillable="true" ma:displayName="Publish end" ma:format="DateOnly" ma:internalName="Publishend">
      <xsd:simpleType>
        <xsd:restriction base="dms:DateTime"/>
      </xsd:simpleType>
    </xsd:element>
    <xsd:element name="ManagedBy" ma:index="32" nillable="true" ma:displayName="Managed By" ma:format="Dropdown" ma:internalName="ManagedBy">
      <xsd:simpleType>
        <xsd:restriction base="dms:Choice">
          <xsd:enumeration value="Helen"/>
          <xsd:enumeration value="Andrea"/>
          <xsd:enumeration value="Jiun Pey"/>
          <xsd:enumeration value="Haili"/>
          <xsd:enumeration value="Elyse"/>
          <xsd:enumeration value="Ronke"/>
        </xsd:restriction>
      </xsd:simpleType>
    </xsd:element>
    <xsd:element name="MediaServiceBillingMetadata" ma:index="33" nillable="true" ma:displayName="MediaServiceBillingMetadata" ma:hidden="true" ma:internalName="MediaServiceBillingMetadata" ma:readOnly="true">
      <xsd:simpleType>
        <xsd:restriction base="dms:Note"/>
      </xsd:simpleType>
    </xsd:element>
    <xsd:element name="STATUS" ma:index="34" nillable="true" ma:displayName="STATUS" ma:format="Dropdown" ma:internalName="STATUS">
      <xsd:simpleType>
        <xsd:restriction base="dms:Text">
          <xsd:maxLength value="255"/>
        </xsd:restriction>
      </xsd:simpleType>
    </xsd:element>
    <xsd:element name="AGENCY" ma:index="35" nillable="true" ma:displayName="AGENCY" ma:format="Dropdown" ma:internalName="AGENCY">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144CAA7-39B7-457E-9AAD-CDFD78EF73E3}">
  <ds:schemaRefs>
    <ds:schemaRef ds:uri="http://schemas.microsoft.com/sharepoint/v3/contenttype/forms"/>
  </ds:schemaRefs>
</ds:datastoreItem>
</file>

<file path=customXml/itemProps2.xml><?xml version="1.0" encoding="utf-8"?>
<ds:datastoreItem xmlns:ds="http://schemas.openxmlformats.org/officeDocument/2006/customXml" ds:itemID="{04E1242B-9293-48B5-B121-6F9E172FF714}">
  <ds:schemaRefs>
    <ds:schemaRef ds:uri="http://schemas.microsoft.com/office/2006/documentManagement/types"/>
    <ds:schemaRef ds:uri="http://purl.org/dc/dcmitype/"/>
    <ds:schemaRef ds:uri="http://schemas.microsoft.com/office/infopath/2007/PartnerControls"/>
    <ds:schemaRef ds:uri="http://purl.org/dc/terms/"/>
    <ds:schemaRef ds:uri="http://schemas.microsoft.com/office/2006/metadata/properties"/>
    <ds:schemaRef ds:uri="http://www.w3.org/XML/1998/namespace"/>
    <ds:schemaRef ds:uri="http://purl.org/dc/elements/1.1/"/>
    <ds:schemaRef ds:uri="41fd99fd-17c4-43bc-99f8-3460d174ce2f"/>
    <ds:schemaRef ds:uri="b0331ed2-f7bf-4f8a-8455-8c6a8ac024ca"/>
    <ds:schemaRef ds:uri="http://schemas.openxmlformats.org/package/2006/metadata/core-properties"/>
  </ds:schemaRefs>
</ds:datastoreItem>
</file>

<file path=customXml/itemProps3.xml><?xml version="1.0" encoding="utf-8"?>
<ds:datastoreItem xmlns:ds="http://schemas.openxmlformats.org/officeDocument/2006/customXml" ds:itemID="{F632737E-1B6A-4F00-8CD9-A445DA1FCE7C}"/>
</file>

<file path=customXml/itemProps4.xml><?xml version="1.0" encoding="utf-8"?>
<ds:datastoreItem xmlns:ds="http://schemas.openxmlformats.org/officeDocument/2006/customXml" ds:itemID="{107310D6-D2AD-4C46-82CF-99DE87500475}">
  <ds:schemaRefs>
    <ds:schemaRef ds:uri="http://schemas.microsoft.com/sharepoint/events"/>
  </ds:schemaRefs>
</ds:datastoreItem>
</file>

<file path=docMetadata/LabelInfo.xml><?xml version="1.0" encoding="utf-8"?>
<clbl:labelList xmlns:clbl="http://schemas.microsoft.com/office/2020/mipLabelMetadata">
  <clbl:label id="{a2fb0e71-afc8-4682-a832-aec916ef82af}" enabled="1" method="Standard" siteId="{1a34129a-1488-47a7-a2a1-6927e7c88b1a}" removed="0"/>
</clbl:labelList>
</file>

<file path=docProps/app.xml><?xml version="1.0" encoding="utf-8"?>
<Properties xmlns="http://schemas.openxmlformats.org/officeDocument/2006/extended-properties" xmlns:vt="http://schemas.openxmlformats.org/officeDocument/2006/docPropsVTypes">
  <Template>Infineum 2017 Corp template Legacy wide</Template>
  <TotalTime>931</TotalTime>
  <Words>2845</Words>
  <Application>Microsoft Office PowerPoint</Application>
  <PresentationFormat>Widescreen</PresentationFormat>
  <Paragraphs>181</Paragraphs>
  <Slides>17</Slides>
  <Notes>10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17</vt:i4>
      </vt:variant>
    </vt:vector>
  </HeadingPairs>
  <TitlesOfParts>
    <vt:vector size="19" baseType="lpstr">
      <vt:lpstr>Century Gothic</vt:lpstr>
      <vt:lpstr>Infineum 2025 slide template</vt:lpstr>
      <vt:lpstr>Infineum Supplier Portal Training: Keelvar eSourcing Platform  and Keelvarsity Guide</vt:lpstr>
      <vt:lpstr>Keelvar eSourcing Platform Overview</vt:lpstr>
      <vt:lpstr>Introduction to Keelvar eSourcing</vt:lpstr>
      <vt:lpstr>Key Features in Keelvar</vt:lpstr>
      <vt:lpstr>Platform Navigation and Access - User Registration Process</vt:lpstr>
      <vt:lpstr>Login Methods – </vt:lpstr>
      <vt:lpstr>Login Methods</vt:lpstr>
      <vt:lpstr>Password Management </vt:lpstr>
      <vt:lpstr>User accounts and team member roles</vt:lpstr>
      <vt:lpstr>In Event Team Member Roles</vt:lpstr>
      <vt:lpstr>Keelvarsity Training Structure</vt:lpstr>
      <vt:lpstr>Overview of Keelvarsity</vt:lpstr>
      <vt:lpstr>Navigating Keelvarsity</vt:lpstr>
      <vt:lpstr>Course Catalog and Certifications</vt:lpstr>
      <vt:lpstr>Thank You</vt:lpstr>
      <vt:lpstr>PowerPoint Presentation</vt:lpstr>
      <vt:lpstr>Permissions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dc:creator>
  <cp:keywords/>
  <cp:lastModifiedBy>Chris Connick</cp:lastModifiedBy>
  <cp:revision>143</cp:revision>
  <cp:lastPrinted>2017-04-28T14:49:10Z</cp:lastPrinted>
  <dcterms:created xsi:type="dcterms:W3CDTF">2017-04-27T15:43:44Z</dcterms:created>
  <dcterms:modified xsi:type="dcterms:W3CDTF">2025-11-28T00:47:26Z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0x0101009F39AAD5947FEB4BB81BBA48FD7F58F4</vt:lpwstr>
  </property>
  <property fmtid="{D5CDD505-2E9C-101B-9397-08002B2CF9AE}" pid="3" name="Locations">
    <vt:lpwstr/>
  </property>
  <property fmtid="{D5CDD505-2E9C-101B-9397-08002B2CF9AE}" pid="4" name="Business Functions">
    <vt:lpwstr/>
  </property>
  <property fmtid="{D5CDD505-2E9C-101B-9397-08002B2CF9AE}" pid="5" name="Classifications">
    <vt:lpwstr/>
  </property>
  <property fmtid="{D5CDD505-2E9C-101B-9397-08002B2CF9AE}" pid="6" name="Business Segments">
    <vt:lpwstr/>
  </property>
  <property fmtid="{D5CDD505-2E9C-101B-9397-08002B2CF9AE}" pid="7" name="TaxKeyword">
    <vt:lpwstr/>
  </property>
  <property fmtid="{D5CDD505-2E9C-101B-9397-08002B2CF9AE}" pid="8" name="MSIP_Label_a5334586-0d2f-4914-819c-67cee91484a3_Enabled">
    <vt:lpwstr>true</vt:lpwstr>
  </property>
  <property fmtid="{D5CDD505-2E9C-101B-9397-08002B2CF9AE}" pid="9" name="MSIP_Label_a5334586-0d2f-4914-819c-67cee91484a3_SetDate">
    <vt:lpwstr>2025-08-01T09:31:12Z</vt:lpwstr>
  </property>
  <property fmtid="{D5CDD505-2E9C-101B-9397-08002B2CF9AE}" pid="10" name="MSIP_Label_a5334586-0d2f-4914-819c-67cee91484a3_Method">
    <vt:lpwstr>Standard</vt:lpwstr>
  </property>
  <property fmtid="{D5CDD505-2E9C-101B-9397-08002B2CF9AE}" pid="11" name="MSIP_Label_a5334586-0d2f-4914-819c-67cee91484a3_Name">
    <vt:lpwstr>Confidential</vt:lpwstr>
  </property>
  <property fmtid="{D5CDD505-2E9C-101B-9397-08002B2CF9AE}" pid="12" name="MSIP_Label_a5334586-0d2f-4914-819c-67cee91484a3_SiteId">
    <vt:lpwstr>375a5d12-032a-4bfd-9cd1-27ff64a10130</vt:lpwstr>
  </property>
  <property fmtid="{D5CDD505-2E9C-101B-9397-08002B2CF9AE}" pid="13" name="MSIP_Label_a5334586-0d2f-4914-819c-67cee91484a3_ActionId">
    <vt:lpwstr>9665ff75-3918-4189-862a-3f6b10109ba9</vt:lpwstr>
  </property>
  <property fmtid="{D5CDD505-2E9C-101B-9397-08002B2CF9AE}" pid="14" name="MSIP_Label_a5334586-0d2f-4914-819c-67cee91484a3_ContentBits">
    <vt:lpwstr>0</vt:lpwstr>
  </property>
  <property fmtid="{D5CDD505-2E9C-101B-9397-08002B2CF9AE}" pid="15" name="MSIP_Label_a5334586-0d2f-4914-819c-67cee91484a3_Tag">
    <vt:lpwstr>50, 3, 0, 1</vt:lpwstr>
  </property>
  <property fmtid="{D5CDD505-2E9C-101B-9397-08002B2CF9AE}" pid="16" name="_dlc_DocIdItemGuid">
    <vt:lpwstr>96f1bbd7-cbbc-462f-9ed5-7012282eb708</vt:lpwstr>
  </property>
  <property fmtid="{D5CDD505-2E9C-101B-9397-08002B2CF9AE}" pid="17" name="ClassificationContentMarkingFooterLocations">
    <vt:lpwstr>Infineum 2017 Corp template Legacy wide:5</vt:lpwstr>
  </property>
  <property fmtid="{D5CDD505-2E9C-101B-9397-08002B2CF9AE}" pid="18" name="ClassificationContentMarkingFooterText">
    <vt:lpwstr>Classified as Confidential</vt:lpwstr>
  </property>
  <property fmtid="{D5CDD505-2E9C-101B-9397-08002B2CF9AE}" pid="19" name="MediaServiceImageTags">
    <vt:lpwstr/>
  </property>
</Properties>
</file>